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60" r:id="rId2"/>
    <p:sldId id="268" r:id="rId3"/>
    <p:sldId id="332" r:id="rId4"/>
    <p:sldId id="261" r:id="rId5"/>
    <p:sldId id="307" r:id="rId6"/>
    <p:sldId id="563" r:id="rId7"/>
    <p:sldId id="564" r:id="rId8"/>
    <p:sldId id="565" r:id="rId9"/>
    <p:sldId id="298" r:id="rId10"/>
    <p:sldId id="566" r:id="rId11"/>
    <p:sldId id="264" r:id="rId12"/>
    <p:sldId id="269" r:id="rId13"/>
    <p:sldId id="328" r:id="rId14"/>
    <p:sldId id="267" r:id="rId15"/>
    <p:sldId id="329" r:id="rId16"/>
    <p:sldId id="330" r:id="rId17"/>
    <p:sldId id="333" r:id="rId18"/>
    <p:sldId id="567" r:id="rId19"/>
    <p:sldId id="334" r:id="rId20"/>
    <p:sldId id="301" r:id="rId21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2"/>
    <p:restoredTop sz="94671"/>
  </p:normalViewPr>
  <p:slideViewPr>
    <p:cSldViewPr snapToGrid="0" snapToObjects="1">
      <p:cViewPr varScale="1">
        <p:scale>
          <a:sx n="120" d="100"/>
          <a:sy n="120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35830-5E36-D74E-AAAA-61EDE78349FF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D8F48-E4B8-D142-A6B8-99ACD7250B31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783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68A5-7F7B-754A-BFEF-39353076C9EE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61B9-01E6-2A4A-8A38-FA2168DA33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952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68A5-7F7B-754A-BFEF-39353076C9EE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61B9-01E6-2A4A-8A38-FA2168DA33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343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68A5-7F7B-754A-BFEF-39353076C9EE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61B9-01E6-2A4A-8A38-FA2168DA33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854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68A5-7F7B-754A-BFEF-39353076C9EE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61B9-01E6-2A4A-8A38-FA2168DA33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985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68A5-7F7B-754A-BFEF-39353076C9EE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61B9-01E6-2A4A-8A38-FA2168DA33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867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68A5-7F7B-754A-BFEF-39353076C9EE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61B9-01E6-2A4A-8A38-FA2168DA33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3111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68A5-7F7B-754A-BFEF-39353076C9EE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61B9-01E6-2A4A-8A38-FA2168DA33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8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68A5-7F7B-754A-BFEF-39353076C9EE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61B9-01E6-2A4A-8A38-FA2168DA33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888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68A5-7F7B-754A-BFEF-39353076C9EE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61B9-01E6-2A4A-8A38-FA2168DA33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796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68A5-7F7B-754A-BFEF-39353076C9EE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61B9-01E6-2A4A-8A38-FA2168DA33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307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68A5-7F7B-754A-BFEF-39353076C9EE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A61B9-01E6-2A4A-8A38-FA2168DA33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497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B68A5-7F7B-754A-BFEF-39353076C9EE}" type="datetimeFigureOut">
              <a:rPr lang="es-ES_tradnl" smtClean="0"/>
              <a:t>24/04/2023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A61B9-01E6-2A4A-8A38-FA2168DA3365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9428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051533" y="1583526"/>
            <a:ext cx="10622091" cy="193899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Continuity and Innovation in the Liability Rules: How the DSA faces the Platform Liability’ Quandary</a:t>
            </a:r>
            <a:endParaRPr lang="es-ES_tradnl" sz="3500" b="1" dirty="0">
              <a:solidFill>
                <a:schemeClr val="bg1"/>
              </a:solidFill>
              <a:latin typeface="Garamond" panose="02020404030301010803" pitchFamily="18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Imagen 8" descr="acronimo_nombre1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7171" y="6310187"/>
            <a:ext cx="2781368" cy="277901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CC1A85F-23B9-F9FE-7B8F-0064B848C105}"/>
              </a:ext>
            </a:extLst>
          </p:cNvPr>
          <p:cNvSpPr txBox="1"/>
          <p:nvPr/>
        </p:nvSpPr>
        <p:spPr>
          <a:xfrm>
            <a:off x="1593055" y="3183165"/>
            <a:ext cx="95390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200" b="1" dirty="0">
              <a:solidFill>
                <a:schemeClr val="accent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" sz="2200" b="1" dirty="0">
              <a:solidFill>
                <a:schemeClr val="accent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r>
              <a:rPr lang="es-ES" sz="22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Teresa Rodríguez de las Heras Ballell</a:t>
            </a:r>
          </a:p>
          <a:p>
            <a:pPr algn="ctr"/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Professor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of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Commercial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Law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, Universidad Carlos III de Madrid</a:t>
            </a:r>
          </a:p>
          <a:p>
            <a:pPr algn="ctr"/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Academic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Visitor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,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University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of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Cambridge </a:t>
            </a:r>
          </a:p>
          <a:p>
            <a:pPr algn="ctr"/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Member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of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the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Expert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Group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to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the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EU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Commission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Observatory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on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Platform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Economy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</a:p>
          <a:p>
            <a:pPr algn="ctr"/>
            <a:endParaRPr lang="es-ES" sz="2200" i="1" dirty="0">
              <a:solidFill>
                <a:schemeClr val="accent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" sz="2200" i="1" dirty="0">
              <a:solidFill>
                <a:schemeClr val="accent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r>
              <a:rPr lang="es-ES" sz="2200" b="1" u="sng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teresa.rodriguezdelasheras@uc3m.es</a:t>
            </a:r>
          </a:p>
        </p:txBody>
      </p:sp>
    </p:spTree>
    <p:extLst>
      <p:ext uri="{BB962C8B-B14F-4D97-AF65-F5344CB8AC3E}">
        <p14:creationId xmlns:p14="http://schemas.microsoft.com/office/powerpoint/2010/main" val="89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0"/>
            <a:ext cx="10401300" cy="6858000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683000" y="1752600"/>
            <a:ext cx="5664200" cy="635000"/>
          </a:xfrm>
          <a:prstGeom prst="ellipse">
            <a:avLst/>
          </a:prstGeom>
          <a:noFill/>
          <a:ln w="3810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027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-530705" y="1412875"/>
            <a:ext cx="9144001" cy="5329238"/>
            <a:chOff x="2274" y="1605"/>
            <a:chExt cx="7200" cy="4320"/>
          </a:xfrm>
        </p:grpSpPr>
        <p:sp>
          <p:nvSpPr>
            <p:cNvPr id="6" name="AutoShape 5"/>
            <p:cNvSpPr>
              <a:spLocks noChangeAspect="1" noChangeArrowheads="1"/>
            </p:cNvSpPr>
            <p:nvPr/>
          </p:nvSpPr>
          <p:spPr bwMode="auto">
            <a:xfrm>
              <a:off x="2274" y="1605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5491" y="1759"/>
              <a:ext cx="1072" cy="772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193" y="3765"/>
              <a:ext cx="613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725" y="4691"/>
              <a:ext cx="613" cy="618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7023" y="4691"/>
              <a:ext cx="614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8555" y="3765"/>
              <a:ext cx="612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3806" y="2531"/>
              <a:ext cx="1685" cy="1234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5185" y="2685"/>
              <a:ext cx="612" cy="1851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6257" y="2685"/>
              <a:ext cx="919" cy="1851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6717" y="2376"/>
              <a:ext cx="1838" cy="1389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3806" y="4382"/>
              <a:ext cx="766" cy="463"/>
            </a:xfrm>
            <a:prstGeom prst="line">
              <a:avLst/>
            </a:prstGeom>
            <a:noFill/>
            <a:ln w="57150" cmpd="thickThin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5491" y="5154"/>
              <a:ext cx="1379" cy="0"/>
            </a:xfrm>
            <a:prstGeom prst="line">
              <a:avLst/>
            </a:prstGeom>
            <a:noFill/>
            <a:ln w="76200" cmpd="tri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7789" y="4382"/>
              <a:ext cx="766" cy="463"/>
            </a:xfrm>
            <a:prstGeom prst="line">
              <a:avLst/>
            </a:prstGeom>
            <a:noFill/>
            <a:ln w="76200" cmpd="tri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3959" y="4074"/>
              <a:ext cx="3064" cy="617"/>
            </a:xfrm>
            <a:prstGeom prst="line">
              <a:avLst/>
            </a:prstGeom>
            <a:noFill/>
            <a:ln w="76200" cmpd="tri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5491" y="4074"/>
              <a:ext cx="2911" cy="771"/>
            </a:xfrm>
            <a:prstGeom prst="line">
              <a:avLst/>
            </a:prstGeom>
            <a:noFill/>
            <a:ln w="76200" cmpd="tri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21" name="CuadroTexto 20"/>
          <p:cNvSpPr txBox="1"/>
          <p:nvPr/>
        </p:nvSpPr>
        <p:spPr>
          <a:xfrm>
            <a:off x="5128245" y="1365944"/>
            <a:ext cx="38561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1). Legal concept of </a:t>
            </a:r>
            <a:r>
              <a:rPr lang="es-ES_tradnl" sz="2000" b="1" dirty="0" err="1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Platform</a:t>
            </a:r>
            <a:r>
              <a:rPr lang="es-ES_tradnl" sz="20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5694836" y="1982807"/>
            <a:ext cx="531772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2). Roles of </a:t>
            </a:r>
            <a:r>
              <a:rPr lang="es-ES_tradnl" sz="2500" b="1" dirty="0" err="1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Platform</a:t>
            </a:r>
            <a:r>
              <a:rPr lang="es-ES_tradnl" sz="25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b="1" dirty="0" err="1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Operator</a:t>
            </a:r>
            <a:r>
              <a:rPr lang="es-ES_tradnl" sz="25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es-ES_tradnl" sz="2500" b="1" dirty="0" err="1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regulate</a:t>
            </a:r>
            <a:r>
              <a:rPr lang="es-ES_tradnl" sz="25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, supervise, </a:t>
            </a:r>
            <a:r>
              <a:rPr lang="es-ES_tradnl" sz="2500" b="1" dirty="0" err="1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enforce</a:t>
            </a:r>
            <a:r>
              <a:rPr lang="es-ES_tradnl" sz="25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, dispute </a:t>
            </a:r>
            <a:r>
              <a:rPr lang="es-ES_tradnl" sz="2500" b="1" dirty="0" err="1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resolution</a:t>
            </a:r>
            <a:endParaRPr lang="es-ES_tradnl" sz="2500" b="1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CF4E601-1ABA-0447-B2F0-5D63993C7471}"/>
              </a:ext>
            </a:extLst>
          </p:cNvPr>
          <p:cNvSpPr txBox="1"/>
          <p:nvPr/>
        </p:nvSpPr>
        <p:spPr>
          <a:xfrm>
            <a:off x="1219200" y="490330"/>
            <a:ext cx="9793357" cy="47705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Key Issues to Consider for Harmonized Platform-</a:t>
            </a:r>
            <a:r>
              <a:rPr lang="en-GB" sz="25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Centered</a:t>
            </a:r>
            <a:r>
              <a:rPr lang="en-GB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Rules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117B26C-E9DE-0D86-4F8E-37769FC67481}"/>
              </a:ext>
            </a:extLst>
          </p:cNvPr>
          <p:cNvSpPr txBox="1"/>
          <p:nvPr/>
        </p:nvSpPr>
        <p:spPr>
          <a:xfrm>
            <a:off x="8725711" y="3550596"/>
            <a:ext cx="2490280" cy="4770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>
                <a:solidFill>
                  <a:schemeClr val="bg1"/>
                </a:solidFill>
                <a:latin typeface="Garamond" panose="02020404030301010803" pitchFamily="18" charset="0"/>
              </a:rPr>
              <a:t>Active role</a:t>
            </a:r>
          </a:p>
        </p:txBody>
      </p:sp>
    </p:spTree>
    <p:extLst>
      <p:ext uri="{BB962C8B-B14F-4D97-AF65-F5344CB8AC3E}">
        <p14:creationId xmlns:p14="http://schemas.microsoft.com/office/powerpoint/2010/main" val="8273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ipse 21"/>
          <p:cNvSpPr/>
          <p:nvPr/>
        </p:nvSpPr>
        <p:spPr>
          <a:xfrm>
            <a:off x="1311965" y="1556836"/>
            <a:ext cx="2789583" cy="92765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590262" y="1808629"/>
            <a:ext cx="2266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Platform</a:t>
            </a:r>
            <a:r>
              <a:rPr lang="es-ES_tradnl" sz="20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0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economy</a:t>
            </a:r>
            <a:endParaRPr lang="es-ES_tradnl" sz="2000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4876800" y="295796"/>
            <a:ext cx="659848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ECJ 12 Jul. 2011, C-324/09: </a:t>
            </a:r>
            <a:r>
              <a:rPr lang="en-US" sz="2500" i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L’Oréal SA and Others v. eBay International AG and Others</a:t>
            </a:r>
            <a:r>
              <a:rPr lang="en-US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s-ES_tradnl" sz="2500" i="1" dirty="0">
              <a:solidFill>
                <a:schemeClr val="accent1">
                  <a:lumMod val="50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Article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14(1)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Directive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on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electronic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	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commerce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must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be 	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interpreted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as 	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applying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to 	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operator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of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an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online 	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marketplace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where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that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operator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i="1" u="sng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has </a:t>
            </a:r>
            <a:r>
              <a:rPr lang="es-ES_tradnl" sz="2500" i="1" u="sng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not</a:t>
            </a:r>
            <a:r>
              <a:rPr lang="es-ES_tradnl" sz="2500" i="1" u="sng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i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	</a:t>
            </a:r>
            <a:r>
              <a:rPr lang="es-ES_tradnl" sz="2500" i="1" u="sng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played</a:t>
            </a:r>
            <a:r>
              <a:rPr lang="es-ES_tradnl" sz="2500" i="1" u="sng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i="1" u="sng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an</a:t>
            </a:r>
            <a:r>
              <a:rPr lang="es-ES_tradnl" sz="2500" i="1" u="sng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 active role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allowing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it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to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have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	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knowledge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or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control of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the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data </a:t>
            </a:r>
            <a:r>
              <a:rPr lang="es-ES_tradnl" sz="2500" i="1" dirty="0" err="1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stored</a:t>
            </a:r>
            <a:r>
              <a:rPr lang="es-ES_tradnl" sz="2500" i="1" dirty="0">
                <a:solidFill>
                  <a:schemeClr val="accent1">
                    <a:lumMod val="50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’</a:t>
            </a:r>
            <a:endParaRPr lang="es-ES_tradnl" sz="2500" i="1" dirty="0">
              <a:solidFill>
                <a:schemeClr val="accent1">
                  <a:lumMod val="50000"/>
                </a:schemeClr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262192" y="6362700"/>
            <a:ext cx="43202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500" i="1" dirty="0">
                <a:latin typeface="Times New Roman" charset="0"/>
                <a:ea typeface="Times New Roman" charset="0"/>
                <a:cs typeface="Times New Roman" charset="0"/>
              </a:rPr>
              <a:t>© Teresa Rodríguez de las Heras </a:t>
            </a:r>
            <a:r>
              <a:rPr lang="de-DE" sz="1500" i="1" dirty="0" err="1">
                <a:latin typeface="Times New Roman" charset="0"/>
                <a:ea typeface="Times New Roman" charset="0"/>
                <a:cs typeface="Times New Roman" charset="0"/>
              </a:rPr>
              <a:t>Ballell</a:t>
            </a:r>
            <a:endParaRPr lang="es-ES_tradnl" sz="1500" i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020414" y="304800"/>
            <a:ext cx="3306418" cy="101566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Are </a:t>
            </a:r>
            <a:r>
              <a:rPr lang="es-ES_tradnl" sz="2000" b="1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platform</a:t>
            </a:r>
            <a:r>
              <a:rPr lang="es-ES_tradnl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000" b="1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operators</a:t>
            </a:r>
            <a:r>
              <a:rPr lang="es-ES_tradnl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000" b="1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intermediary</a:t>
            </a:r>
            <a:r>
              <a:rPr lang="es-ES_tradnl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000" b="1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service</a:t>
            </a:r>
            <a:r>
              <a:rPr lang="es-ES_tradnl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000" b="1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providers</a:t>
            </a:r>
            <a:r>
              <a:rPr lang="es-ES_tradnl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?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2996459" y="4489119"/>
            <a:ext cx="6653563" cy="20159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u="sng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A). CONTROL / DECISIVE INFLUENCE</a:t>
            </a:r>
          </a:p>
          <a:p>
            <a:pPr algn="ctr"/>
            <a:endParaRPr lang="es-ES_tradnl" sz="2500" b="1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s-ES_tradnl" sz="25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B). MARKET CREATOR</a:t>
            </a:r>
          </a:p>
          <a:p>
            <a:pPr algn="ctr"/>
            <a:endParaRPr lang="es-ES_tradnl" sz="2500" b="1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/>
            <a:r>
              <a:rPr lang="es-ES_tradnl" sz="25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C). INTEGRAL PART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2076805" y="3779243"/>
            <a:ext cx="939847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500" b="1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ECJ 20 </a:t>
            </a:r>
            <a:r>
              <a:rPr lang="es-ES_tradnl" sz="2500" b="1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December</a:t>
            </a:r>
            <a:r>
              <a:rPr lang="es-ES_tradnl" sz="2500" b="1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2017, C-434/15: </a:t>
            </a:r>
            <a:r>
              <a:rPr lang="es-ES_tradnl" sz="2500" b="1" i="1" dirty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Uber </a:t>
            </a:r>
            <a:r>
              <a:rPr lang="es-ES_tradnl" sz="2500" b="1" i="1" dirty="0" err="1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Spain</a:t>
            </a:r>
            <a:r>
              <a:rPr lang="es-ES_tradnl" sz="2500" b="1" i="1" dirty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 Case // 2019 Airbnb </a:t>
            </a:r>
          </a:p>
        </p:txBody>
      </p:sp>
      <p:sp>
        <p:nvSpPr>
          <p:cNvPr id="19" name="Flecha derecha 18"/>
          <p:cNvSpPr/>
          <p:nvPr/>
        </p:nvSpPr>
        <p:spPr>
          <a:xfrm>
            <a:off x="1311965" y="3702268"/>
            <a:ext cx="544251" cy="52328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649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uadroTexto 23"/>
          <p:cNvSpPr txBox="1"/>
          <p:nvPr/>
        </p:nvSpPr>
        <p:spPr>
          <a:xfrm>
            <a:off x="1219200" y="490330"/>
            <a:ext cx="9793357" cy="47705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Legal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Anatomy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of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Platforms</a:t>
            </a:r>
            <a:endParaRPr lang="en-GB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grpSp>
        <p:nvGrpSpPr>
          <p:cNvPr id="25" name="Group 4"/>
          <p:cNvGrpSpPr>
            <a:grpSpLocks noChangeAspect="1"/>
          </p:cNvGrpSpPr>
          <p:nvPr/>
        </p:nvGrpSpPr>
        <p:grpSpPr bwMode="auto">
          <a:xfrm>
            <a:off x="870855" y="1382487"/>
            <a:ext cx="10178143" cy="5540828"/>
            <a:chOff x="2274" y="1605"/>
            <a:chExt cx="7200" cy="4320"/>
          </a:xfrm>
        </p:grpSpPr>
        <p:sp>
          <p:nvSpPr>
            <p:cNvPr id="26" name="AutoShape 5"/>
            <p:cNvSpPr>
              <a:spLocks noChangeAspect="1" noChangeArrowheads="1"/>
            </p:cNvSpPr>
            <p:nvPr/>
          </p:nvSpPr>
          <p:spPr bwMode="auto">
            <a:xfrm>
              <a:off x="2274" y="1605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7" name="Oval 6"/>
            <p:cNvSpPr>
              <a:spLocks noChangeArrowheads="1"/>
            </p:cNvSpPr>
            <p:nvPr/>
          </p:nvSpPr>
          <p:spPr bwMode="auto">
            <a:xfrm>
              <a:off x="5491" y="1759"/>
              <a:ext cx="1072" cy="772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9" name="Oval 7"/>
            <p:cNvSpPr>
              <a:spLocks noChangeArrowheads="1"/>
            </p:cNvSpPr>
            <p:nvPr/>
          </p:nvSpPr>
          <p:spPr bwMode="auto">
            <a:xfrm>
              <a:off x="3193" y="3765"/>
              <a:ext cx="613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0" name="Oval 8"/>
            <p:cNvSpPr>
              <a:spLocks noChangeArrowheads="1"/>
            </p:cNvSpPr>
            <p:nvPr/>
          </p:nvSpPr>
          <p:spPr bwMode="auto">
            <a:xfrm>
              <a:off x="4725" y="4691"/>
              <a:ext cx="613" cy="618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1" name="Oval 9"/>
            <p:cNvSpPr>
              <a:spLocks noChangeArrowheads="1"/>
            </p:cNvSpPr>
            <p:nvPr/>
          </p:nvSpPr>
          <p:spPr bwMode="auto">
            <a:xfrm>
              <a:off x="7023" y="4691"/>
              <a:ext cx="614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2" name="Oval 10"/>
            <p:cNvSpPr>
              <a:spLocks noChangeArrowheads="1"/>
            </p:cNvSpPr>
            <p:nvPr/>
          </p:nvSpPr>
          <p:spPr bwMode="auto">
            <a:xfrm>
              <a:off x="8555" y="3765"/>
              <a:ext cx="612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 flipV="1">
              <a:off x="3806" y="2531"/>
              <a:ext cx="1685" cy="1234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4" name="Line 12"/>
            <p:cNvSpPr>
              <a:spLocks noChangeShapeType="1"/>
            </p:cNvSpPr>
            <p:nvPr/>
          </p:nvSpPr>
          <p:spPr bwMode="auto">
            <a:xfrm flipH="1">
              <a:off x="5185" y="2685"/>
              <a:ext cx="612" cy="1851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>
              <a:off x="6257" y="2685"/>
              <a:ext cx="919" cy="1851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6" name="Line 14"/>
            <p:cNvSpPr>
              <a:spLocks noChangeShapeType="1"/>
            </p:cNvSpPr>
            <p:nvPr/>
          </p:nvSpPr>
          <p:spPr bwMode="auto">
            <a:xfrm>
              <a:off x="6717" y="2376"/>
              <a:ext cx="1838" cy="1389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7" name="Line 15"/>
            <p:cNvSpPr>
              <a:spLocks noChangeShapeType="1"/>
            </p:cNvSpPr>
            <p:nvPr/>
          </p:nvSpPr>
          <p:spPr bwMode="auto">
            <a:xfrm>
              <a:off x="3806" y="4382"/>
              <a:ext cx="766" cy="463"/>
            </a:xfrm>
            <a:prstGeom prst="line">
              <a:avLst/>
            </a:prstGeom>
            <a:noFill/>
            <a:ln w="57150" cmpd="thickThin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8" name="Line 16"/>
            <p:cNvSpPr>
              <a:spLocks noChangeShapeType="1"/>
            </p:cNvSpPr>
            <p:nvPr/>
          </p:nvSpPr>
          <p:spPr bwMode="auto">
            <a:xfrm>
              <a:off x="5491" y="5154"/>
              <a:ext cx="1379" cy="0"/>
            </a:xfrm>
            <a:prstGeom prst="line">
              <a:avLst/>
            </a:prstGeom>
            <a:noFill/>
            <a:ln w="76200" cmpd="tri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 flipV="1">
              <a:off x="7789" y="4382"/>
              <a:ext cx="766" cy="463"/>
            </a:xfrm>
            <a:prstGeom prst="line">
              <a:avLst/>
            </a:prstGeom>
            <a:noFill/>
            <a:ln w="76200" cmpd="tri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40" name="Line 18"/>
            <p:cNvSpPr>
              <a:spLocks noChangeShapeType="1"/>
            </p:cNvSpPr>
            <p:nvPr/>
          </p:nvSpPr>
          <p:spPr bwMode="auto">
            <a:xfrm>
              <a:off x="3959" y="4074"/>
              <a:ext cx="3064" cy="617"/>
            </a:xfrm>
            <a:prstGeom prst="line">
              <a:avLst/>
            </a:prstGeom>
            <a:noFill/>
            <a:ln w="76200" cmpd="tri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41" name="Line 19"/>
            <p:cNvSpPr>
              <a:spLocks noChangeShapeType="1"/>
            </p:cNvSpPr>
            <p:nvPr/>
          </p:nvSpPr>
          <p:spPr bwMode="auto">
            <a:xfrm flipV="1">
              <a:off x="5491" y="4074"/>
              <a:ext cx="2911" cy="771"/>
            </a:xfrm>
            <a:prstGeom prst="line">
              <a:avLst/>
            </a:prstGeom>
            <a:noFill/>
            <a:ln w="76200" cmpd="tri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A2A7E045-08E8-6843-A296-875EEC46805B}"/>
              </a:ext>
            </a:extLst>
          </p:cNvPr>
          <p:cNvSpPr txBox="1"/>
          <p:nvPr/>
        </p:nvSpPr>
        <p:spPr>
          <a:xfrm>
            <a:off x="2169982" y="1870608"/>
            <a:ext cx="2985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Operator</a:t>
            </a:r>
            <a:r>
              <a:rPr lang="es-ES" sz="2000" b="1" dirty="0">
                <a:solidFill>
                  <a:schemeClr val="accent1"/>
                </a:solidFill>
                <a:latin typeface="Garamond" panose="02020404030301010803" pitchFamily="18" charset="0"/>
              </a:rPr>
              <a:t> – Gatekeeper?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09668F7-7598-0C4C-BD03-B3ED1BDFB5D9}"/>
              </a:ext>
            </a:extLst>
          </p:cNvPr>
          <p:cNvSpPr txBox="1"/>
          <p:nvPr/>
        </p:nvSpPr>
        <p:spPr>
          <a:xfrm>
            <a:off x="592122" y="3653390"/>
            <a:ext cx="2985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User</a:t>
            </a:r>
            <a:r>
              <a:rPr lang="es-ES" sz="20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0F17898-99F3-F845-8157-9C5B871C2996}"/>
              </a:ext>
            </a:extLst>
          </p:cNvPr>
          <p:cNvSpPr txBox="1"/>
          <p:nvPr/>
        </p:nvSpPr>
        <p:spPr>
          <a:xfrm>
            <a:off x="7800474" y="2456131"/>
            <a:ext cx="2985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i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Membership</a:t>
            </a:r>
            <a:r>
              <a:rPr lang="es-ES" sz="2000" b="1" i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000" b="1" i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Agreement</a:t>
            </a:r>
            <a:r>
              <a:rPr lang="es-ES" sz="2000" b="1" i="1" dirty="0">
                <a:solidFill>
                  <a:schemeClr val="accent2"/>
                </a:solidFill>
                <a:latin typeface="Garamond" panose="02020404030301010803" pitchFamily="18" charset="0"/>
              </a:rPr>
              <a:t> (T&amp;C)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50CC12E-41BC-F34D-975B-7CB144100FC3}"/>
              </a:ext>
            </a:extLst>
          </p:cNvPr>
          <p:cNvSpPr txBox="1"/>
          <p:nvPr/>
        </p:nvSpPr>
        <p:spPr>
          <a:xfrm>
            <a:off x="4877085" y="3981837"/>
            <a:ext cx="2985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i="1" dirty="0">
                <a:solidFill>
                  <a:schemeClr val="accent2"/>
                </a:solidFill>
                <a:latin typeface="Garamond" panose="02020404030301010803" pitchFamily="18" charset="0"/>
              </a:rPr>
              <a:t>Rules Book</a:t>
            </a:r>
          </a:p>
          <a:p>
            <a:pPr algn="ctr"/>
            <a:r>
              <a:rPr lang="es-ES" sz="2000" b="1" i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Policies</a:t>
            </a:r>
            <a:r>
              <a:rPr lang="es-ES" sz="2000" b="1" i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837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5" name="Group 4"/>
          <p:cNvGrpSpPr>
            <a:grpSpLocks noChangeAspect="1"/>
          </p:cNvGrpSpPr>
          <p:nvPr/>
        </p:nvGrpSpPr>
        <p:grpSpPr bwMode="auto">
          <a:xfrm>
            <a:off x="1271588" y="1412875"/>
            <a:ext cx="9144001" cy="5329238"/>
            <a:chOff x="2274" y="1605"/>
            <a:chExt cx="7200" cy="4320"/>
          </a:xfrm>
        </p:grpSpPr>
        <p:sp>
          <p:nvSpPr>
            <p:cNvPr id="67588" name="AutoShape 5"/>
            <p:cNvSpPr>
              <a:spLocks noChangeAspect="1" noChangeArrowheads="1"/>
            </p:cNvSpPr>
            <p:nvPr/>
          </p:nvSpPr>
          <p:spPr bwMode="auto">
            <a:xfrm>
              <a:off x="2274" y="1605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Arial" charset="0"/>
              </a:endParaRPr>
            </a:p>
          </p:txBody>
        </p:sp>
        <p:sp>
          <p:nvSpPr>
            <p:cNvPr id="67589" name="Oval 6"/>
            <p:cNvSpPr>
              <a:spLocks noChangeArrowheads="1"/>
            </p:cNvSpPr>
            <p:nvPr/>
          </p:nvSpPr>
          <p:spPr bwMode="auto">
            <a:xfrm>
              <a:off x="5491" y="1759"/>
              <a:ext cx="1072" cy="772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Arial" charset="0"/>
              </a:endParaRPr>
            </a:p>
          </p:txBody>
        </p:sp>
        <p:sp>
          <p:nvSpPr>
            <p:cNvPr id="67590" name="Oval 7"/>
            <p:cNvSpPr>
              <a:spLocks noChangeArrowheads="1"/>
            </p:cNvSpPr>
            <p:nvPr/>
          </p:nvSpPr>
          <p:spPr bwMode="auto">
            <a:xfrm>
              <a:off x="3193" y="3765"/>
              <a:ext cx="613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Arial" charset="0"/>
              </a:endParaRPr>
            </a:p>
          </p:txBody>
        </p:sp>
        <p:sp>
          <p:nvSpPr>
            <p:cNvPr id="67591" name="Oval 8"/>
            <p:cNvSpPr>
              <a:spLocks noChangeArrowheads="1"/>
            </p:cNvSpPr>
            <p:nvPr/>
          </p:nvSpPr>
          <p:spPr bwMode="auto">
            <a:xfrm>
              <a:off x="4725" y="4691"/>
              <a:ext cx="613" cy="618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Arial" charset="0"/>
              </a:endParaRPr>
            </a:p>
          </p:txBody>
        </p:sp>
        <p:sp>
          <p:nvSpPr>
            <p:cNvPr id="67592" name="Oval 9"/>
            <p:cNvSpPr>
              <a:spLocks noChangeArrowheads="1"/>
            </p:cNvSpPr>
            <p:nvPr/>
          </p:nvSpPr>
          <p:spPr bwMode="auto">
            <a:xfrm>
              <a:off x="7023" y="4691"/>
              <a:ext cx="614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Arial" charset="0"/>
              </a:endParaRPr>
            </a:p>
          </p:txBody>
        </p:sp>
        <p:sp>
          <p:nvSpPr>
            <p:cNvPr id="67593" name="Oval 10"/>
            <p:cNvSpPr>
              <a:spLocks noChangeArrowheads="1"/>
            </p:cNvSpPr>
            <p:nvPr/>
          </p:nvSpPr>
          <p:spPr bwMode="auto">
            <a:xfrm>
              <a:off x="8555" y="3765"/>
              <a:ext cx="612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Arial" charset="0"/>
              </a:endParaRPr>
            </a:p>
          </p:txBody>
        </p:sp>
        <p:sp>
          <p:nvSpPr>
            <p:cNvPr id="48137" name="Line 11"/>
            <p:cNvSpPr>
              <a:spLocks noChangeShapeType="1"/>
            </p:cNvSpPr>
            <p:nvPr/>
          </p:nvSpPr>
          <p:spPr bwMode="auto">
            <a:xfrm flipV="1">
              <a:off x="3807" y="2532"/>
              <a:ext cx="1685" cy="1234"/>
            </a:xfrm>
            <a:prstGeom prst="line">
              <a:avLst/>
            </a:prstGeom>
            <a:noFill/>
            <a:ln w="57150">
              <a:solidFill>
                <a:schemeClr val="accent3">
                  <a:lumMod val="60000"/>
                  <a:lumOff val="40000"/>
                </a:schemeClr>
              </a:solidFill>
              <a:round/>
              <a:headEnd type="triangle"/>
              <a:tailEnd type="none"/>
            </a:ln>
            <a:extLst>
              <a:ext uri="{909E8E84-426E-40dd-AFC4-6F175D3DCCD1}"/>
            </a:extLst>
          </p:spPr>
          <p:txBody>
            <a:bodyPr/>
            <a:lstStyle/>
            <a:p>
              <a:pPr eaLnBrk="1" hangingPunct="1">
                <a:defRPr/>
              </a:pPr>
              <a:endParaRPr lang="es-ES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8" name="Line 12"/>
            <p:cNvSpPr>
              <a:spLocks noChangeShapeType="1"/>
            </p:cNvSpPr>
            <p:nvPr/>
          </p:nvSpPr>
          <p:spPr bwMode="auto">
            <a:xfrm flipH="1">
              <a:off x="5185" y="2685"/>
              <a:ext cx="611" cy="1852"/>
            </a:xfrm>
            <a:prstGeom prst="line">
              <a:avLst/>
            </a:prstGeom>
            <a:noFill/>
            <a:ln w="57150">
              <a:solidFill>
                <a:schemeClr val="accent3">
                  <a:lumMod val="60000"/>
                  <a:lumOff val="40000"/>
                </a:schemeClr>
              </a:solidFill>
              <a:round/>
              <a:headEnd type="none"/>
              <a:tailEnd type="triangle"/>
            </a:ln>
            <a:extLst>
              <a:ext uri="{909E8E84-426E-40dd-AFC4-6F175D3DCCD1}"/>
            </a:extLst>
          </p:spPr>
          <p:txBody>
            <a:bodyPr/>
            <a:lstStyle/>
            <a:p>
              <a:pPr eaLnBrk="1" hangingPunct="1">
                <a:defRPr/>
              </a:pPr>
              <a:endParaRPr lang="es-ES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9" name="Line 13"/>
            <p:cNvSpPr>
              <a:spLocks noChangeShapeType="1"/>
            </p:cNvSpPr>
            <p:nvPr/>
          </p:nvSpPr>
          <p:spPr bwMode="auto">
            <a:xfrm>
              <a:off x="6257" y="2685"/>
              <a:ext cx="920" cy="1852"/>
            </a:xfrm>
            <a:prstGeom prst="line">
              <a:avLst/>
            </a:prstGeom>
            <a:noFill/>
            <a:ln w="57150">
              <a:solidFill>
                <a:schemeClr val="accent3">
                  <a:lumMod val="60000"/>
                  <a:lumOff val="40000"/>
                </a:schemeClr>
              </a:solidFill>
              <a:round/>
              <a:headEnd type="none"/>
              <a:tailEnd type="triangle"/>
            </a:ln>
            <a:extLst>
              <a:ext uri="{909E8E84-426E-40dd-AFC4-6F175D3DCCD1}"/>
            </a:extLst>
          </p:spPr>
          <p:txBody>
            <a:bodyPr/>
            <a:lstStyle/>
            <a:p>
              <a:pPr eaLnBrk="1" hangingPunct="1">
                <a:defRPr/>
              </a:pPr>
              <a:endParaRPr lang="es-ES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0" name="Line 14"/>
            <p:cNvSpPr>
              <a:spLocks noChangeShapeType="1"/>
            </p:cNvSpPr>
            <p:nvPr/>
          </p:nvSpPr>
          <p:spPr bwMode="auto">
            <a:xfrm>
              <a:off x="6717" y="2376"/>
              <a:ext cx="1840" cy="1390"/>
            </a:xfrm>
            <a:prstGeom prst="line">
              <a:avLst/>
            </a:prstGeom>
            <a:noFill/>
            <a:ln w="57150">
              <a:solidFill>
                <a:schemeClr val="accent3">
                  <a:lumMod val="60000"/>
                  <a:lumOff val="40000"/>
                </a:schemeClr>
              </a:solidFill>
              <a:round/>
              <a:headEnd type="none"/>
              <a:tailEnd type="triangle"/>
            </a:ln>
            <a:extLst>
              <a:ext uri="{909E8E84-426E-40dd-AFC4-6F175D3DCCD1}"/>
            </a:extLst>
          </p:spPr>
          <p:txBody>
            <a:bodyPr/>
            <a:lstStyle/>
            <a:p>
              <a:pPr eaLnBrk="1" hangingPunct="1">
                <a:defRPr/>
              </a:pPr>
              <a:endParaRPr lang="es-ES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598" name="Line 15"/>
            <p:cNvSpPr>
              <a:spLocks noChangeShapeType="1"/>
            </p:cNvSpPr>
            <p:nvPr/>
          </p:nvSpPr>
          <p:spPr bwMode="auto">
            <a:xfrm>
              <a:off x="3806" y="4382"/>
              <a:ext cx="766" cy="463"/>
            </a:xfrm>
            <a:prstGeom prst="line">
              <a:avLst/>
            </a:prstGeom>
            <a:noFill/>
            <a:ln w="57150" cmpd="thickThin">
              <a:solidFill>
                <a:srgbClr val="B9CD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7599" name="Line 16"/>
            <p:cNvSpPr>
              <a:spLocks noChangeShapeType="1"/>
            </p:cNvSpPr>
            <p:nvPr/>
          </p:nvSpPr>
          <p:spPr bwMode="auto">
            <a:xfrm>
              <a:off x="5491" y="5154"/>
              <a:ext cx="1379" cy="0"/>
            </a:xfrm>
            <a:prstGeom prst="line">
              <a:avLst/>
            </a:prstGeom>
            <a:noFill/>
            <a:ln w="76200" cmpd="tri">
              <a:solidFill>
                <a:srgbClr val="B9CD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7600" name="Line 17"/>
            <p:cNvSpPr>
              <a:spLocks noChangeShapeType="1"/>
            </p:cNvSpPr>
            <p:nvPr/>
          </p:nvSpPr>
          <p:spPr bwMode="auto">
            <a:xfrm flipV="1">
              <a:off x="7789" y="4382"/>
              <a:ext cx="766" cy="463"/>
            </a:xfrm>
            <a:prstGeom prst="line">
              <a:avLst/>
            </a:prstGeom>
            <a:noFill/>
            <a:ln w="76200" cmpd="tri">
              <a:solidFill>
                <a:srgbClr val="B9CD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8144" name="Line 18"/>
            <p:cNvSpPr>
              <a:spLocks noChangeShapeType="1"/>
            </p:cNvSpPr>
            <p:nvPr/>
          </p:nvSpPr>
          <p:spPr bwMode="auto">
            <a:xfrm>
              <a:off x="3959" y="4074"/>
              <a:ext cx="3064" cy="615"/>
            </a:xfrm>
            <a:prstGeom prst="line">
              <a:avLst/>
            </a:prstGeom>
            <a:noFill/>
            <a:ln w="76200" cmpd="tri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 eaLnBrk="1" hangingPunct="1">
                <a:defRPr/>
              </a:pPr>
              <a:endParaRPr lang="es-ES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602" name="Line 19"/>
            <p:cNvSpPr>
              <a:spLocks noChangeShapeType="1"/>
            </p:cNvSpPr>
            <p:nvPr/>
          </p:nvSpPr>
          <p:spPr bwMode="auto">
            <a:xfrm flipV="1">
              <a:off x="5491" y="4074"/>
              <a:ext cx="2911" cy="771"/>
            </a:xfrm>
            <a:prstGeom prst="line">
              <a:avLst/>
            </a:prstGeom>
            <a:noFill/>
            <a:ln w="76200" cmpd="tri">
              <a:solidFill>
                <a:srgbClr val="B9CD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67586" name="Text Box 20"/>
          <p:cNvSpPr txBox="1">
            <a:spLocks noChangeArrowheads="1"/>
          </p:cNvSpPr>
          <p:nvPr/>
        </p:nvSpPr>
        <p:spPr bwMode="auto">
          <a:xfrm>
            <a:off x="1789748" y="741859"/>
            <a:ext cx="849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ES_tradnl" sz="2400" b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1.- </a:t>
            </a:r>
            <a:r>
              <a:rPr lang="es-ES" altLang="es-ES_tradnl" sz="2400" b="1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Obtaining</a:t>
            </a:r>
            <a:r>
              <a:rPr lang="es-ES" altLang="es-ES_tradnl" sz="2400" b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" altLang="es-ES_tradnl" sz="2400" b="1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knowledge</a:t>
            </a:r>
            <a:endParaRPr lang="es-ES" altLang="es-ES_tradnl" sz="2400" b="1" dirty="0">
              <a:solidFill>
                <a:schemeClr val="accent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Flecha abajo 1"/>
          <p:cNvSpPr>
            <a:spLocks noChangeArrowheads="1"/>
          </p:cNvSpPr>
          <p:nvPr/>
        </p:nvSpPr>
        <p:spPr bwMode="auto">
          <a:xfrm>
            <a:off x="5808664" y="2708276"/>
            <a:ext cx="503237" cy="2016125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s-ES">
              <a:solidFill>
                <a:schemeClr val="lt1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457C839-2497-8745-993E-E53F59348620}"/>
              </a:ext>
            </a:extLst>
          </p:cNvPr>
          <p:cNvSpPr txBox="1"/>
          <p:nvPr/>
        </p:nvSpPr>
        <p:spPr>
          <a:xfrm>
            <a:off x="4646028" y="6170946"/>
            <a:ext cx="3331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>
                <a:latin typeface="Garamond" panose="02020404030301010803" pitchFamily="18" charset="0"/>
              </a:rPr>
              <a:t>© Teresa Rodríguez de las Heras </a:t>
            </a:r>
            <a:r>
              <a:rPr lang="es-ES" i="1" dirty="0" err="1">
                <a:latin typeface="Garamond" panose="02020404030301010803" pitchFamily="18" charset="0"/>
              </a:rPr>
              <a:t>Ballell</a:t>
            </a:r>
            <a:endParaRPr lang="es-ES" i="1" dirty="0">
              <a:latin typeface="Garamond" panose="02020404030301010803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39EDD19-E9AC-D941-9FB9-6E68C5FA89B5}"/>
              </a:ext>
            </a:extLst>
          </p:cNvPr>
          <p:cNvSpPr txBox="1"/>
          <p:nvPr/>
        </p:nvSpPr>
        <p:spPr>
          <a:xfrm>
            <a:off x="8646388" y="2071044"/>
            <a:ext cx="244928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Voluntary</a:t>
            </a:r>
            <a:r>
              <a:rPr lang="es-ES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measures</a:t>
            </a:r>
            <a:endParaRPr lang="es-ES" b="1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07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cxnSpLocks noChangeShapeType="1"/>
          </p:cNvCxnSpPr>
          <p:nvPr/>
        </p:nvCxnSpPr>
        <p:spPr bwMode="auto">
          <a:xfrm flipV="1">
            <a:off x="3813176" y="3267076"/>
            <a:ext cx="1541463" cy="11525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Conector recto 7"/>
          <p:cNvCxnSpPr>
            <a:cxnSpLocks noChangeShapeType="1"/>
          </p:cNvCxnSpPr>
          <p:nvPr/>
        </p:nvCxnSpPr>
        <p:spPr bwMode="auto">
          <a:xfrm>
            <a:off x="6669088" y="3267076"/>
            <a:ext cx="1839912" cy="1192213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Conector recto 8"/>
          <p:cNvCxnSpPr>
            <a:cxnSpLocks noChangeShapeType="1"/>
          </p:cNvCxnSpPr>
          <p:nvPr/>
        </p:nvCxnSpPr>
        <p:spPr bwMode="auto">
          <a:xfrm flipH="1">
            <a:off x="5016500" y="3440113"/>
            <a:ext cx="596900" cy="113665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Conector recto 9"/>
          <p:cNvCxnSpPr>
            <a:cxnSpLocks noChangeShapeType="1"/>
          </p:cNvCxnSpPr>
          <p:nvPr/>
        </p:nvCxnSpPr>
        <p:spPr bwMode="auto">
          <a:xfrm flipH="1">
            <a:off x="6021389" y="3440113"/>
            <a:ext cx="73025" cy="113665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Conector recto 10"/>
          <p:cNvCxnSpPr>
            <a:cxnSpLocks noChangeShapeType="1"/>
          </p:cNvCxnSpPr>
          <p:nvPr/>
        </p:nvCxnSpPr>
        <p:spPr bwMode="auto">
          <a:xfrm>
            <a:off x="6351589" y="3440113"/>
            <a:ext cx="820737" cy="1065212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dot"/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Elipse 11"/>
          <p:cNvSpPr>
            <a:spLocks noChangeArrowheads="1"/>
          </p:cNvSpPr>
          <p:nvPr/>
        </p:nvSpPr>
        <p:spPr bwMode="auto">
          <a:xfrm>
            <a:off x="3071814" y="5556250"/>
            <a:ext cx="6124575" cy="357188"/>
          </a:xfrm>
          <a:prstGeom prst="ellipse">
            <a:avLst/>
          </a:prstGeom>
          <a:solidFill>
            <a:srgbClr val="95B3D7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s-ES">
              <a:solidFill>
                <a:schemeClr val="lt1"/>
              </a:solidFill>
            </a:endParaRPr>
          </a:p>
        </p:txBody>
      </p:sp>
      <p:sp>
        <p:nvSpPr>
          <p:cNvPr id="69644" name="CuadroTexto 12"/>
          <p:cNvSpPr txBox="1">
            <a:spLocks noChangeArrowheads="1"/>
          </p:cNvSpPr>
          <p:nvPr/>
        </p:nvSpPr>
        <p:spPr bwMode="auto">
          <a:xfrm>
            <a:off x="4151314" y="5527675"/>
            <a:ext cx="3908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_tradnl" sz="2000" b="1" dirty="0">
                <a:solidFill>
                  <a:schemeClr val="accent2"/>
                </a:solidFill>
                <a:latin typeface="Arial" charset="0"/>
              </a:rPr>
              <a:t>COMMUNITY POLICY </a:t>
            </a:r>
          </a:p>
        </p:txBody>
      </p:sp>
      <p:sp>
        <p:nvSpPr>
          <p:cNvPr id="14" name="Flecha curvada hacia la derecha 13"/>
          <p:cNvSpPr>
            <a:spLocks noChangeArrowheads="1"/>
          </p:cNvSpPr>
          <p:nvPr/>
        </p:nvSpPr>
        <p:spPr bwMode="auto">
          <a:xfrm rot="3240489">
            <a:off x="3732213" y="2143126"/>
            <a:ext cx="531813" cy="2874962"/>
          </a:xfrm>
          <a:prstGeom prst="curvedRightArrow">
            <a:avLst>
              <a:gd name="adj1" fmla="val 24978"/>
              <a:gd name="adj2" fmla="val 50005"/>
              <a:gd name="adj3" fmla="val 25000"/>
            </a:avLst>
          </a:prstGeom>
          <a:solidFill>
            <a:srgbClr val="95B3D7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2263775" y="2844800"/>
            <a:ext cx="203358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1600" b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NOTICE AND TAKE DOWN SYSTEM</a:t>
            </a:r>
          </a:p>
        </p:txBody>
      </p:sp>
      <p:sp>
        <p:nvSpPr>
          <p:cNvPr id="16" name="Flecha curvada hacia arriba 15"/>
          <p:cNvSpPr>
            <a:spLocks noChangeArrowheads="1"/>
          </p:cNvSpPr>
          <p:nvPr/>
        </p:nvSpPr>
        <p:spPr bwMode="auto">
          <a:xfrm rot="-8734326">
            <a:off x="6783388" y="3152776"/>
            <a:ext cx="2717800" cy="582613"/>
          </a:xfrm>
          <a:prstGeom prst="curvedUpArrow">
            <a:avLst>
              <a:gd name="adj1" fmla="val 24987"/>
              <a:gd name="adj2" fmla="val 49996"/>
              <a:gd name="adj3" fmla="val 25000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69648" name="CuadroTexto 16"/>
          <p:cNvSpPr txBox="1">
            <a:spLocks noChangeArrowheads="1"/>
          </p:cNvSpPr>
          <p:nvPr/>
        </p:nvSpPr>
        <p:spPr bwMode="auto">
          <a:xfrm>
            <a:off x="8035925" y="2798764"/>
            <a:ext cx="21018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_tradnl" sz="1600" b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REPORT SYSTEM</a:t>
            </a:r>
          </a:p>
        </p:txBody>
      </p:sp>
      <p:sp>
        <p:nvSpPr>
          <p:cNvPr id="69650" name="Text Box 20"/>
          <p:cNvSpPr txBox="1">
            <a:spLocks noChangeArrowheads="1"/>
          </p:cNvSpPr>
          <p:nvPr/>
        </p:nvSpPr>
        <p:spPr bwMode="auto">
          <a:xfrm>
            <a:off x="1773239" y="935187"/>
            <a:ext cx="849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ES_tradnl" sz="2400" b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2.- </a:t>
            </a:r>
            <a:r>
              <a:rPr lang="es-ES" altLang="es-ES_tradnl" sz="2400" b="1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Decentralized</a:t>
            </a:r>
            <a:r>
              <a:rPr lang="es-ES" altLang="es-ES_tradnl" sz="2400" b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" altLang="es-ES_tradnl" sz="2400" b="1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supervision</a:t>
            </a:r>
            <a:r>
              <a:rPr lang="es-ES" altLang="es-ES_tradnl" sz="2400" b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" altLang="es-ES_tradnl" sz="2400" b="1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models</a:t>
            </a:r>
            <a:endParaRPr lang="es-ES" altLang="es-ES_tradnl" sz="2400" b="1" dirty="0">
              <a:solidFill>
                <a:schemeClr val="accent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0" name="Oval 8">
            <a:extLst>
              <a:ext uri="{FF2B5EF4-FFF2-40B4-BE49-F238E27FC236}">
                <a16:creationId xmlns:a16="http://schemas.microsoft.com/office/drawing/2014/main" id="{81BABD64-4AF1-D048-882C-F1F9D8C4C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4273" y="4621111"/>
            <a:ext cx="778510" cy="762377"/>
          </a:xfrm>
          <a:prstGeom prst="ellipse">
            <a:avLst/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_tradnl" sz="1800">
              <a:latin typeface="Arial" charset="0"/>
            </a:endParaRPr>
          </a:p>
        </p:txBody>
      </p:sp>
      <p:sp>
        <p:nvSpPr>
          <p:cNvPr id="21" name="Oval 8">
            <a:extLst>
              <a:ext uri="{FF2B5EF4-FFF2-40B4-BE49-F238E27FC236}">
                <a16:creationId xmlns:a16="http://schemas.microsoft.com/office/drawing/2014/main" id="{C8C55036-42BC-804F-98B5-0FA7368A3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536" y="4640517"/>
            <a:ext cx="778510" cy="762377"/>
          </a:xfrm>
          <a:prstGeom prst="ellipse">
            <a:avLst/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_tradnl" sz="1800">
              <a:latin typeface="Arial" charset="0"/>
            </a:endParaRPr>
          </a:p>
        </p:txBody>
      </p:sp>
      <p:sp>
        <p:nvSpPr>
          <p:cNvPr id="22" name="Oval 8">
            <a:extLst>
              <a:ext uri="{FF2B5EF4-FFF2-40B4-BE49-F238E27FC236}">
                <a16:creationId xmlns:a16="http://schemas.microsoft.com/office/drawing/2014/main" id="{B0C5AD44-A963-9A4C-9595-52856A0CB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13400" y="4665197"/>
            <a:ext cx="778510" cy="762377"/>
          </a:xfrm>
          <a:prstGeom prst="ellipse">
            <a:avLst/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_tradnl" sz="1800">
              <a:latin typeface="Arial" charset="0"/>
            </a:endParaRPr>
          </a:p>
        </p:txBody>
      </p:sp>
      <p:sp>
        <p:nvSpPr>
          <p:cNvPr id="23" name="Oval 8">
            <a:extLst>
              <a:ext uri="{FF2B5EF4-FFF2-40B4-BE49-F238E27FC236}">
                <a16:creationId xmlns:a16="http://schemas.microsoft.com/office/drawing/2014/main" id="{04734BFF-91BB-D741-8E49-560FC3EF5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3071" y="4678087"/>
            <a:ext cx="778510" cy="762377"/>
          </a:xfrm>
          <a:prstGeom prst="ellipse">
            <a:avLst/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_tradnl" sz="1800">
              <a:latin typeface="Arial" charset="0"/>
            </a:endParaRPr>
          </a:p>
        </p:txBody>
      </p:sp>
      <p:sp>
        <p:nvSpPr>
          <p:cNvPr id="24" name="Oval 8">
            <a:extLst>
              <a:ext uri="{FF2B5EF4-FFF2-40B4-BE49-F238E27FC236}">
                <a16:creationId xmlns:a16="http://schemas.microsoft.com/office/drawing/2014/main" id="{6EB8D89F-669E-3A4D-9C9C-BDE3DFD4F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402" y="4665196"/>
            <a:ext cx="778510" cy="762377"/>
          </a:xfrm>
          <a:prstGeom prst="ellipse">
            <a:avLst/>
          </a:prstGeom>
          <a:solidFill>
            <a:srgbClr val="66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_tradnl" sz="1800">
              <a:latin typeface="Arial" charset="0"/>
            </a:endParaRPr>
          </a:p>
        </p:txBody>
      </p:sp>
      <p:sp>
        <p:nvSpPr>
          <p:cNvPr id="25" name="Oval 6">
            <a:extLst>
              <a:ext uri="{FF2B5EF4-FFF2-40B4-BE49-F238E27FC236}">
                <a16:creationId xmlns:a16="http://schemas.microsoft.com/office/drawing/2014/main" id="{C165AB94-E412-B744-87AB-7F96DBD6E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0517" y="2268685"/>
            <a:ext cx="1361440" cy="952355"/>
          </a:xfrm>
          <a:prstGeom prst="ellipse">
            <a:avLst/>
          </a:prstGeom>
          <a:solidFill>
            <a:srgbClr val="0033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_tradn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95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5" name="Group 4"/>
          <p:cNvGrpSpPr>
            <a:grpSpLocks noChangeAspect="1"/>
          </p:cNvGrpSpPr>
          <p:nvPr/>
        </p:nvGrpSpPr>
        <p:grpSpPr bwMode="auto">
          <a:xfrm>
            <a:off x="1271588" y="1412875"/>
            <a:ext cx="9144001" cy="5329238"/>
            <a:chOff x="2274" y="1605"/>
            <a:chExt cx="7200" cy="4320"/>
          </a:xfrm>
        </p:grpSpPr>
        <p:sp>
          <p:nvSpPr>
            <p:cNvPr id="67588" name="AutoShape 5"/>
            <p:cNvSpPr>
              <a:spLocks noChangeAspect="1" noChangeArrowheads="1"/>
            </p:cNvSpPr>
            <p:nvPr/>
          </p:nvSpPr>
          <p:spPr bwMode="auto">
            <a:xfrm>
              <a:off x="2274" y="1605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Arial" charset="0"/>
              </a:endParaRPr>
            </a:p>
          </p:txBody>
        </p:sp>
        <p:sp>
          <p:nvSpPr>
            <p:cNvPr id="67589" name="Oval 6"/>
            <p:cNvSpPr>
              <a:spLocks noChangeArrowheads="1"/>
            </p:cNvSpPr>
            <p:nvPr/>
          </p:nvSpPr>
          <p:spPr bwMode="auto">
            <a:xfrm>
              <a:off x="5491" y="1759"/>
              <a:ext cx="1072" cy="772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Arial" charset="0"/>
              </a:endParaRPr>
            </a:p>
          </p:txBody>
        </p:sp>
        <p:sp>
          <p:nvSpPr>
            <p:cNvPr id="67590" name="Oval 7"/>
            <p:cNvSpPr>
              <a:spLocks noChangeArrowheads="1"/>
            </p:cNvSpPr>
            <p:nvPr/>
          </p:nvSpPr>
          <p:spPr bwMode="auto">
            <a:xfrm>
              <a:off x="3193" y="3765"/>
              <a:ext cx="613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Arial" charset="0"/>
              </a:endParaRPr>
            </a:p>
          </p:txBody>
        </p:sp>
        <p:sp>
          <p:nvSpPr>
            <p:cNvPr id="67591" name="Oval 8"/>
            <p:cNvSpPr>
              <a:spLocks noChangeArrowheads="1"/>
            </p:cNvSpPr>
            <p:nvPr/>
          </p:nvSpPr>
          <p:spPr bwMode="auto">
            <a:xfrm>
              <a:off x="4725" y="4691"/>
              <a:ext cx="613" cy="618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Arial" charset="0"/>
              </a:endParaRPr>
            </a:p>
          </p:txBody>
        </p:sp>
        <p:sp>
          <p:nvSpPr>
            <p:cNvPr id="67592" name="Oval 9"/>
            <p:cNvSpPr>
              <a:spLocks noChangeArrowheads="1"/>
            </p:cNvSpPr>
            <p:nvPr/>
          </p:nvSpPr>
          <p:spPr bwMode="auto">
            <a:xfrm>
              <a:off x="7023" y="4691"/>
              <a:ext cx="614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Arial" charset="0"/>
              </a:endParaRPr>
            </a:p>
          </p:txBody>
        </p:sp>
        <p:sp>
          <p:nvSpPr>
            <p:cNvPr id="67593" name="Oval 10"/>
            <p:cNvSpPr>
              <a:spLocks noChangeArrowheads="1"/>
            </p:cNvSpPr>
            <p:nvPr/>
          </p:nvSpPr>
          <p:spPr bwMode="auto">
            <a:xfrm>
              <a:off x="8555" y="3765"/>
              <a:ext cx="612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Arial" charset="0"/>
              </a:endParaRPr>
            </a:p>
          </p:txBody>
        </p:sp>
        <p:sp>
          <p:nvSpPr>
            <p:cNvPr id="48137" name="Line 11"/>
            <p:cNvSpPr>
              <a:spLocks noChangeShapeType="1"/>
            </p:cNvSpPr>
            <p:nvPr/>
          </p:nvSpPr>
          <p:spPr bwMode="auto">
            <a:xfrm flipV="1">
              <a:off x="3807" y="2532"/>
              <a:ext cx="1685" cy="1234"/>
            </a:xfrm>
            <a:prstGeom prst="line">
              <a:avLst/>
            </a:prstGeom>
            <a:noFill/>
            <a:ln w="57150">
              <a:solidFill>
                <a:schemeClr val="accent3">
                  <a:lumMod val="60000"/>
                  <a:lumOff val="40000"/>
                </a:schemeClr>
              </a:solidFill>
              <a:round/>
              <a:headEnd type="triangle"/>
              <a:tailEnd type="none"/>
            </a:ln>
            <a:extLst>
              <a:ext uri="{909E8E84-426E-40dd-AFC4-6F175D3DCCD1}"/>
            </a:extLst>
          </p:spPr>
          <p:txBody>
            <a:bodyPr/>
            <a:lstStyle/>
            <a:p>
              <a:pPr eaLnBrk="1" hangingPunct="1">
                <a:defRPr/>
              </a:pPr>
              <a:endParaRPr lang="es-ES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8" name="Line 12"/>
            <p:cNvSpPr>
              <a:spLocks noChangeShapeType="1"/>
            </p:cNvSpPr>
            <p:nvPr/>
          </p:nvSpPr>
          <p:spPr bwMode="auto">
            <a:xfrm flipH="1">
              <a:off x="5185" y="2685"/>
              <a:ext cx="611" cy="1852"/>
            </a:xfrm>
            <a:prstGeom prst="line">
              <a:avLst/>
            </a:prstGeom>
            <a:noFill/>
            <a:ln w="57150">
              <a:solidFill>
                <a:schemeClr val="accent3">
                  <a:lumMod val="60000"/>
                  <a:lumOff val="40000"/>
                </a:schemeClr>
              </a:solidFill>
              <a:round/>
              <a:headEnd type="none"/>
              <a:tailEnd type="triangle"/>
            </a:ln>
            <a:extLst>
              <a:ext uri="{909E8E84-426E-40dd-AFC4-6F175D3DCCD1}"/>
            </a:extLst>
          </p:spPr>
          <p:txBody>
            <a:bodyPr/>
            <a:lstStyle/>
            <a:p>
              <a:pPr eaLnBrk="1" hangingPunct="1">
                <a:defRPr/>
              </a:pPr>
              <a:endParaRPr lang="es-ES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39" name="Line 13"/>
            <p:cNvSpPr>
              <a:spLocks noChangeShapeType="1"/>
            </p:cNvSpPr>
            <p:nvPr/>
          </p:nvSpPr>
          <p:spPr bwMode="auto">
            <a:xfrm>
              <a:off x="6257" y="2685"/>
              <a:ext cx="920" cy="1852"/>
            </a:xfrm>
            <a:prstGeom prst="line">
              <a:avLst/>
            </a:prstGeom>
            <a:noFill/>
            <a:ln w="57150">
              <a:solidFill>
                <a:schemeClr val="accent3">
                  <a:lumMod val="60000"/>
                  <a:lumOff val="40000"/>
                </a:schemeClr>
              </a:solidFill>
              <a:round/>
              <a:headEnd type="none"/>
              <a:tailEnd type="triangle"/>
            </a:ln>
            <a:extLst>
              <a:ext uri="{909E8E84-426E-40dd-AFC4-6F175D3DCCD1}"/>
            </a:extLst>
          </p:spPr>
          <p:txBody>
            <a:bodyPr/>
            <a:lstStyle/>
            <a:p>
              <a:pPr eaLnBrk="1" hangingPunct="1">
                <a:defRPr/>
              </a:pPr>
              <a:endParaRPr lang="es-ES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8140" name="Line 14"/>
            <p:cNvSpPr>
              <a:spLocks noChangeShapeType="1"/>
            </p:cNvSpPr>
            <p:nvPr/>
          </p:nvSpPr>
          <p:spPr bwMode="auto">
            <a:xfrm>
              <a:off x="6717" y="2376"/>
              <a:ext cx="1840" cy="1390"/>
            </a:xfrm>
            <a:prstGeom prst="line">
              <a:avLst/>
            </a:prstGeom>
            <a:noFill/>
            <a:ln w="57150">
              <a:solidFill>
                <a:schemeClr val="accent3">
                  <a:lumMod val="60000"/>
                  <a:lumOff val="40000"/>
                </a:schemeClr>
              </a:solidFill>
              <a:round/>
              <a:headEnd type="none"/>
              <a:tailEnd type="triangle"/>
            </a:ln>
            <a:extLst>
              <a:ext uri="{909E8E84-426E-40dd-AFC4-6F175D3DCCD1}"/>
            </a:extLst>
          </p:spPr>
          <p:txBody>
            <a:bodyPr/>
            <a:lstStyle/>
            <a:p>
              <a:pPr eaLnBrk="1" hangingPunct="1">
                <a:defRPr/>
              </a:pPr>
              <a:endParaRPr lang="es-ES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598" name="Line 15"/>
            <p:cNvSpPr>
              <a:spLocks noChangeShapeType="1"/>
            </p:cNvSpPr>
            <p:nvPr/>
          </p:nvSpPr>
          <p:spPr bwMode="auto">
            <a:xfrm>
              <a:off x="3806" y="4382"/>
              <a:ext cx="766" cy="463"/>
            </a:xfrm>
            <a:prstGeom prst="line">
              <a:avLst/>
            </a:prstGeom>
            <a:noFill/>
            <a:ln w="57150" cmpd="thickThin">
              <a:solidFill>
                <a:srgbClr val="B9CD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7599" name="Line 16"/>
            <p:cNvSpPr>
              <a:spLocks noChangeShapeType="1"/>
            </p:cNvSpPr>
            <p:nvPr/>
          </p:nvSpPr>
          <p:spPr bwMode="auto">
            <a:xfrm>
              <a:off x="5491" y="5154"/>
              <a:ext cx="1379" cy="0"/>
            </a:xfrm>
            <a:prstGeom prst="line">
              <a:avLst/>
            </a:prstGeom>
            <a:noFill/>
            <a:ln w="76200" cmpd="tri">
              <a:solidFill>
                <a:srgbClr val="B9CD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67600" name="Line 17"/>
            <p:cNvSpPr>
              <a:spLocks noChangeShapeType="1"/>
            </p:cNvSpPr>
            <p:nvPr/>
          </p:nvSpPr>
          <p:spPr bwMode="auto">
            <a:xfrm flipV="1">
              <a:off x="7789" y="4382"/>
              <a:ext cx="766" cy="463"/>
            </a:xfrm>
            <a:prstGeom prst="line">
              <a:avLst/>
            </a:prstGeom>
            <a:noFill/>
            <a:ln w="76200" cmpd="tri">
              <a:solidFill>
                <a:srgbClr val="B9CD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  <p:sp>
          <p:nvSpPr>
            <p:cNvPr id="48144" name="Line 18"/>
            <p:cNvSpPr>
              <a:spLocks noChangeShapeType="1"/>
            </p:cNvSpPr>
            <p:nvPr/>
          </p:nvSpPr>
          <p:spPr bwMode="auto">
            <a:xfrm>
              <a:off x="3959" y="4074"/>
              <a:ext cx="3064" cy="615"/>
            </a:xfrm>
            <a:prstGeom prst="line">
              <a:avLst/>
            </a:prstGeom>
            <a:noFill/>
            <a:ln w="76200" cmpd="tri">
              <a:solidFill>
                <a:schemeClr val="accent1">
                  <a:lumMod val="40000"/>
                  <a:lumOff val="60000"/>
                </a:schemeClr>
              </a:solidFill>
              <a:round/>
              <a:headEnd/>
              <a:tailEnd/>
            </a:ln>
            <a:extLst>
              <a:ext uri="{909E8E84-426E-40dd-AFC4-6F175D3DCCD1}"/>
            </a:extLst>
          </p:spPr>
          <p:txBody>
            <a:bodyPr/>
            <a:lstStyle/>
            <a:p>
              <a:pPr eaLnBrk="1" hangingPunct="1">
                <a:defRPr/>
              </a:pPr>
              <a:endParaRPr lang="es-ES"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67602" name="Line 19"/>
            <p:cNvSpPr>
              <a:spLocks noChangeShapeType="1"/>
            </p:cNvSpPr>
            <p:nvPr/>
          </p:nvSpPr>
          <p:spPr bwMode="auto">
            <a:xfrm flipV="1">
              <a:off x="5491" y="4074"/>
              <a:ext cx="2911" cy="771"/>
            </a:xfrm>
            <a:prstGeom prst="line">
              <a:avLst/>
            </a:prstGeom>
            <a:noFill/>
            <a:ln w="76200" cmpd="tri">
              <a:solidFill>
                <a:srgbClr val="B9CD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67586" name="Text Box 20"/>
          <p:cNvSpPr txBox="1">
            <a:spLocks noChangeArrowheads="1"/>
          </p:cNvSpPr>
          <p:nvPr/>
        </p:nvSpPr>
        <p:spPr bwMode="auto">
          <a:xfrm>
            <a:off x="1789748" y="741859"/>
            <a:ext cx="8496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ES" altLang="es-ES_tradnl" sz="2400" b="1" dirty="0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3.- </a:t>
            </a:r>
            <a:r>
              <a:rPr lang="es-ES" altLang="es-ES_tradnl" sz="2400" b="1" dirty="0" err="1">
                <a:solidFill>
                  <a:schemeClr val="accent2"/>
                </a:solidFill>
                <a:latin typeface="Times New Roman" charset="0"/>
                <a:ea typeface="Times New Roman" charset="0"/>
                <a:cs typeface="Times New Roman" charset="0"/>
              </a:rPr>
              <a:t>Orders</a:t>
            </a:r>
            <a:endParaRPr lang="es-ES" altLang="es-ES_tradnl" sz="2400" b="1" dirty="0">
              <a:solidFill>
                <a:schemeClr val="accent2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Flecha abajo 1"/>
          <p:cNvSpPr>
            <a:spLocks noChangeArrowheads="1"/>
          </p:cNvSpPr>
          <p:nvPr/>
        </p:nvSpPr>
        <p:spPr bwMode="auto">
          <a:xfrm rot="18813681">
            <a:off x="4493716" y="2358017"/>
            <a:ext cx="503237" cy="22448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s-ES">
              <a:solidFill>
                <a:schemeClr val="lt1"/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457C839-2497-8745-993E-E53F59348620}"/>
              </a:ext>
            </a:extLst>
          </p:cNvPr>
          <p:cNvSpPr txBox="1"/>
          <p:nvPr/>
        </p:nvSpPr>
        <p:spPr>
          <a:xfrm>
            <a:off x="4646028" y="6170946"/>
            <a:ext cx="3331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>
                <a:latin typeface="Garamond" panose="02020404030301010803" pitchFamily="18" charset="0"/>
              </a:rPr>
              <a:t>© Teresa Rodríguez de las Heras </a:t>
            </a:r>
            <a:r>
              <a:rPr lang="es-ES" i="1" dirty="0" err="1">
                <a:latin typeface="Garamond" panose="02020404030301010803" pitchFamily="18" charset="0"/>
              </a:rPr>
              <a:t>Ballell</a:t>
            </a:r>
            <a:endParaRPr lang="es-ES" i="1" dirty="0">
              <a:latin typeface="Garamond" panose="02020404030301010803" pitchFamily="18" charset="0"/>
            </a:endParaRPr>
          </a:p>
        </p:txBody>
      </p:sp>
      <p:sp>
        <p:nvSpPr>
          <p:cNvPr id="3" name="Rectángulo redondeado 2">
            <a:extLst>
              <a:ext uri="{FF2B5EF4-FFF2-40B4-BE49-F238E27FC236}">
                <a16:creationId xmlns:a16="http://schemas.microsoft.com/office/drawing/2014/main" id="{78F271D0-04D7-4640-AD1E-434FBFE37D3A}"/>
              </a:ext>
            </a:extLst>
          </p:cNvPr>
          <p:cNvSpPr/>
          <p:nvPr/>
        </p:nvSpPr>
        <p:spPr>
          <a:xfrm>
            <a:off x="2941001" y="1796532"/>
            <a:ext cx="972821" cy="84681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82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3D1CFFA-FBAE-415B-D889-6E971E815263}"/>
              </a:ext>
            </a:extLst>
          </p:cNvPr>
          <p:cNvSpPr txBox="1"/>
          <p:nvPr/>
        </p:nvSpPr>
        <p:spPr>
          <a:xfrm>
            <a:off x="583660" y="846306"/>
            <a:ext cx="1068097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Article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6(3)</a:t>
            </a:r>
          </a:p>
          <a:p>
            <a:pPr algn="just"/>
            <a:endParaRPr lang="es-ES" sz="2500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pPr algn="just"/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Paragraph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1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shall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not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apply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with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respect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to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liability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under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consumer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protection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law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online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platforms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allowing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consumers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to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conclude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distance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contracts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with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traders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where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such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an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online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platform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presents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specific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item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information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or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otherwise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enables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specific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transaction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at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issue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in a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way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that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would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lead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an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average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consumer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to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believe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that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information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or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product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or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service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that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is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object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transaction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is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provided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either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by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the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online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platform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itself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or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by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a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recipient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of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the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service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who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is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acting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under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its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authority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or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control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.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415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3D1CFFA-FBAE-415B-D889-6E971E815263}"/>
              </a:ext>
            </a:extLst>
          </p:cNvPr>
          <p:cNvSpPr txBox="1"/>
          <p:nvPr/>
        </p:nvSpPr>
        <p:spPr>
          <a:xfrm>
            <a:off x="583660" y="846306"/>
            <a:ext cx="1068097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Article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7 </a:t>
            </a:r>
            <a:r>
              <a:rPr lang="es-ES" sz="2500" i="1" dirty="0">
                <a:solidFill>
                  <a:schemeClr val="accent1"/>
                </a:solidFill>
                <a:latin typeface="Garamond" panose="02020404030301010803" pitchFamily="18" charset="0"/>
              </a:rPr>
              <a:t>Good </a:t>
            </a:r>
            <a:r>
              <a:rPr lang="es-ES" sz="2500" i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Samaritan</a:t>
            </a:r>
            <a:r>
              <a:rPr lang="es-ES" sz="2500" i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provision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</a:p>
          <a:p>
            <a:pPr algn="just"/>
            <a:endParaRPr lang="es-ES" sz="2500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pPr algn="just"/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Providers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intermediary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services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shall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not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be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deemed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ineligible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for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the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exemptions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from</a:t>
            </a:r>
            <a:r>
              <a:rPr lang="es-ES" sz="2500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2"/>
                </a:solidFill>
                <a:latin typeface="Garamond" panose="02020404030301010803" pitchFamily="18" charset="0"/>
              </a:rPr>
              <a:t>liability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referred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to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in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Articles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4, 5 and 6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solely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because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they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, in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good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faith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and in a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diligent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manner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carry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out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voluntary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own-initiative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2"/>
                </a:solidFill>
                <a:latin typeface="Garamond" panose="02020404030301010803" pitchFamily="18" charset="0"/>
              </a:rPr>
              <a:t>investigations</a:t>
            </a:r>
            <a:r>
              <a:rPr lang="es-ES" sz="2500" b="1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into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or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take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other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measures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aimed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at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detecting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identifying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and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removing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or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disabling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access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to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illegal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content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or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take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necessary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measures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to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comply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with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requirements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Union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law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and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national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law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in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compliance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with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Union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law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including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requirements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set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out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in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this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dirty="0" err="1">
                <a:solidFill>
                  <a:schemeClr val="accent1"/>
                </a:solidFill>
                <a:latin typeface="Garamond" panose="02020404030301010803" pitchFamily="18" charset="0"/>
              </a:rPr>
              <a:t>Regulation</a:t>
            </a:r>
            <a:r>
              <a:rPr lang="es-ES" sz="2500" dirty="0">
                <a:solidFill>
                  <a:schemeClr val="accent1"/>
                </a:solidFill>
                <a:latin typeface="Garamond" panose="02020404030301010803" pitchFamily="18" charset="0"/>
              </a:rPr>
              <a:t>.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19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40215C0F-C1D8-7423-1268-C2CC7E60EFBD}"/>
              </a:ext>
            </a:extLst>
          </p:cNvPr>
          <p:cNvSpPr txBox="1"/>
          <p:nvPr/>
        </p:nvSpPr>
        <p:spPr>
          <a:xfrm>
            <a:off x="1274323" y="369647"/>
            <a:ext cx="9931941" cy="61401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500" b="1" u="sng" dirty="0" err="1">
                <a:solidFill>
                  <a:schemeClr val="accent2"/>
                </a:solidFill>
                <a:latin typeface="Garamond" panose="02020404030301010803" pitchFamily="18" charset="0"/>
              </a:rPr>
              <a:t>Findings</a:t>
            </a:r>
            <a:r>
              <a:rPr lang="es-ES" sz="2500" b="1" u="sng" dirty="0">
                <a:solidFill>
                  <a:schemeClr val="accent2"/>
                </a:solidFill>
                <a:latin typeface="Garamond" panose="02020404030301010803" pitchFamily="18" charset="0"/>
              </a:rPr>
              <a:t> and </a:t>
            </a:r>
            <a:r>
              <a:rPr lang="es-ES" sz="2500" b="1" u="sng" dirty="0" err="1">
                <a:solidFill>
                  <a:schemeClr val="accent2"/>
                </a:solidFill>
                <a:latin typeface="Garamond" panose="02020404030301010803" pitchFamily="18" charset="0"/>
              </a:rPr>
              <a:t>points</a:t>
            </a:r>
            <a:r>
              <a:rPr lang="es-ES" sz="2500" b="1" u="sng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b="1" u="sng" dirty="0" err="1">
                <a:solidFill>
                  <a:schemeClr val="accent2"/>
                </a:solidFill>
                <a:latin typeface="Garamond" panose="02020404030301010803" pitchFamily="18" charset="0"/>
              </a:rPr>
              <a:t>for</a:t>
            </a:r>
            <a:r>
              <a:rPr lang="es-ES" sz="2500" b="1" u="sng" dirty="0">
                <a:solidFill>
                  <a:schemeClr val="accent2"/>
                </a:solidFill>
                <a:latin typeface="Garamond" panose="02020404030301010803" pitchFamily="18" charset="0"/>
              </a:rPr>
              <a:t> </a:t>
            </a:r>
            <a:r>
              <a:rPr lang="es-ES" sz="2500" b="1" u="sng" dirty="0" err="1">
                <a:solidFill>
                  <a:schemeClr val="accent2"/>
                </a:solidFill>
                <a:latin typeface="Garamond" panose="02020404030301010803" pitchFamily="18" charset="0"/>
              </a:rPr>
              <a:t>discussion</a:t>
            </a:r>
            <a:endParaRPr lang="es-ES" sz="2500" b="1" u="sng" dirty="0">
              <a:solidFill>
                <a:schemeClr val="accent2"/>
              </a:solidFill>
              <a:latin typeface="Garamond" panose="02020404030301010803" pitchFamily="18" charset="0"/>
            </a:endParaRP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1). Granular,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realistic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harmonized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, and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updated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liability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for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online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platforms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2).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Mindful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platforms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’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leading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role in digital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economy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3).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Platforms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as ‘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private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legal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systems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’</a:t>
            </a: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4). Incentives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to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implement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voluntary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measures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as ‘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fist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-line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enforcers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’</a:t>
            </a:r>
          </a:p>
          <a:p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pPr algn="just"/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5). 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Other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proposals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(ELI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Model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Rules)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towards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higher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responsability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/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accountability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/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duties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platform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to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users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</a:p>
          <a:p>
            <a:pPr algn="just"/>
            <a:endParaRPr lang="es-ES" sz="2500" b="1" dirty="0">
              <a:solidFill>
                <a:schemeClr val="accent1"/>
              </a:solidFill>
              <a:latin typeface="Garamond" panose="02020404030301010803" pitchFamily="18" charset="0"/>
            </a:endParaRPr>
          </a:p>
          <a:p>
            <a:pPr algn="just"/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6).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Scope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extent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, and ‘expansive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effect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’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25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Article</a:t>
            </a:r>
            <a:r>
              <a:rPr lang="es-ES" sz="2500" b="1" dirty="0">
                <a:solidFill>
                  <a:schemeClr val="accent1"/>
                </a:solidFill>
                <a:latin typeface="Garamond" panose="02020404030301010803" pitchFamily="18" charset="0"/>
              </a:rPr>
              <a:t> 6(3) DSA</a:t>
            </a:r>
            <a:endParaRPr lang="es-ES" dirty="0">
              <a:latin typeface="Garamond" panose="02020404030301010803" pitchFamily="18" charset="0"/>
            </a:endParaRPr>
          </a:p>
          <a:p>
            <a:endParaRPr lang="es-E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2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10817" y="609597"/>
            <a:ext cx="9415349" cy="111318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Triángulo 10"/>
          <p:cNvSpPr/>
          <p:nvPr/>
        </p:nvSpPr>
        <p:spPr>
          <a:xfrm rot="19643856">
            <a:off x="9470266" y="536518"/>
            <a:ext cx="1179129" cy="956612"/>
          </a:xfrm>
          <a:prstGeom prst="triangl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CuadroTexto 12"/>
          <p:cNvSpPr txBox="1"/>
          <p:nvPr/>
        </p:nvSpPr>
        <p:spPr>
          <a:xfrm>
            <a:off x="516836" y="954152"/>
            <a:ext cx="8736334" cy="47705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Digital </a:t>
            </a:r>
            <a:r>
              <a:rPr lang="es-ES_tradnl" sz="25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Economy</a:t>
            </a:r>
            <a:r>
              <a:rPr lang="es-ES_tradnl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is</a:t>
            </a:r>
            <a:r>
              <a:rPr lang="es-ES_tradnl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today</a:t>
            </a:r>
            <a:r>
              <a:rPr lang="es-ES_tradnl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a </a:t>
            </a:r>
            <a:r>
              <a:rPr lang="es-ES_tradnl" sz="25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Platform</a:t>
            </a:r>
            <a:r>
              <a:rPr lang="es-ES_tradnl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s-ES_tradnl" sz="25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Economy</a:t>
            </a:r>
            <a:r>
              <a:rPr lang="es-ES_tradnl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</p:txBody>
      </p:sp>
      <p:pic>
        <p:nvPicPr>
          <p:cNvPr id="14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067" y="3282082"/>
            <a:ext cx="791766" cy="70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041" y="3238028"/>
            <a:ext cx="792956" cy="701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Imagen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28" y="3193975"/>
            <a:ext cx="79176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047" y="3202570"/>
            <a:ext cx="79176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017" y="3138276"/>
            <a:ext cx="791766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Conector recto 18"/>
          <p:cNvCxnSpPr/>
          <p:nvPr/>
        </p:nvCxnSpPr>
        <p:spPr>
          <a:xfrm flipV="1">
            <a:off x="1441900" y="2668720"/>
            <a:ext cx="1183315" cy="49549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3574832" y="2642787"/>
            <a:ext cx="1388935" cy="525256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2344393" y="2812322"/>
            <a:ext cx="454014" cy="549272"/>
          </a:xfrm>
          <a:prstGeom prst="line">
            <a:avLst/>
          </a:prstGeom>
          <a:ln w="57150" cmpd="sng">
            <a:solidFill>
              <a:srgbClr val="008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3098059" y="2403661"/>
            <a:ext cx="54769" cy="852488"/>
          </a:xfrm>
          <a:prstGeom prst="line">
            <a:avLst/>
          </a:prstGeom>
          <a:ln w="57150" cmpd="sng">
            <a:solidFill>
              <a:srgbClr val="008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3441619" y="2786389"/>
            <a:ext cx="519643" cy="495693"/>
          </a:xfrm>
          <a:prstGeom prst="line">
            <a:avLst/>
          </a:prstGeom>
          <a:ln w="57150" cmpd="sng">
            <a:solidFill>
              <a:srgbClr val="008000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885878" y="3990764"/>
            <a:ext cx="4593431" cy="2678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350"/>
          </a:p>
        </p:txBody>
      </p:sp>
      <p:sp>
        <p:nvSpPr>
          <p:cNvPr id="25" name="Elipse 24"/>
          <p:cNvSpPr/>
          <p:nvPr/>
        </p:nvSpPr>
        <p:spPr>
          <a:xfrm>
            <a:off x="2665194" y="2334679"/>
            <a:ext cx="909638" cy="55959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350"/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96" y="2833285"/>
            <a:ext cx="1435100" cy="508000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126" y="4980469"/>
            <a:ext cx="2128078" cy="357269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071" y="3822496"/>
            <a:ext cx="2491408" cy="1929054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308" y="3401914"/>
            <a:ext cx="1517926" cy="1517926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114" y="2768460"/>
            <a:ext cx="1497322" cy="705161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594" y="3655396"/>
            <a:ext cx="1904477" cy="1264444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400" y="3655396"/>
            <a:ext cx="874521" cy="899882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941" y="2530556"/>
            <a:ext cx="1805169" cy="124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0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acronimo_nombre1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392" y="6089456"/>
            <a:ext cx="2504667" cy="25025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0634770-9957-DAB9-314D-6C80A6C403E4}"/>
              </a:ext>
            </a:extLst>
          </p:cNvPr>
          <p:cNvSpPr txBox="1"/>
          <p:nvPr/>
        </p:nvSpPr>
        <p:spPr>
          <a:xfrm>
            <a:off x="1593055" y="3524689"/>
            <a:ext cx="953904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2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Teresa Rodríguez de las Heras Ballell</a:t>
            </a:r>
          </a:p>
          <a:p>
            <a:pPr algn="ctr"/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Professor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of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Commercial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Law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, Universidad Carlos III de Madrid</a:t>
            </a:r>
          </a:p>
          <a:p>
            <a:pPr algn="ctr"/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Academic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Visitor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,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University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of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Cambridge </a:t>
            </a:r>
          </a:p>
          <a:p>
            <a:pPr algn="ctr"/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Member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of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the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Expert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Group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to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the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EU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Commission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Observatory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on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Platform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" sz="2200" i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Economy</a:t>
            </a:r>
            <a:r>
              <a:rPr lang="es-ES" sz="2200" i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</a:p>
          <a:p>
            <a:pPr algn="ctr"/>
            <a:endParaRPr lang="es-ES" sz="2200" i="1" dirty="0">
              <a:solidFill>
                <a:schemeClr val="accent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endParaRPr lang="es-ES" sz="2200" i="1" dirty="0">
              <a:solidFill>
                <a:schemeClr val="accent1"/>
              </a:solidFill>
              <a:latin typeface="Garamond" charset="0"/>
              <a:ea typeface="Garamond" charset="0"/>
              <a:cs typeface="Garamond" charset="0"/>
            </a:endParaRPr>
          </a:p>
          <a:p>
            <a:pPr algn="ctr"/>
            <a:r>
              <a:rPr lang="es-ES" sz="2200" b="1" u="sng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teresa.rodriguezdelasheras@uc3m.es</a:t>
            </a:r>
          </a:p>
        </p:txBody>
      </p:sp>
    </p:spTree>
    <p:extLst>
      <p:ext uri="{BB962C8B-B14F-4D97-AF65-F5344CB8AC3E}">
        <p14:creationId xmlns:p14="http://schemas.microsoft.com/office/powerpoint/2010/main" val="178609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4FEC96A7-5BA6-B448-82DD-F59AE3D33DEE}"/>
              </a:ext>
            </a:extLst>
          </p:cNvPr>
          <p:cNvCxnSpPr>
            <a:cxnSpLocks/>
          </p:cNvCxnSpPr>
          <p:nvPr/>
        </p:nvCxnSpPr>
        <p:spPr>
          <a:xfrm>
            <a:off x="2158053" y="3238593"/>
            <a:ext cx="764221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6F8C831E-6D91-0348-A161-BE6B103E5E21}"/>
              </a:ext>
            </a:extLst>
          </p:cNvPr>
          <p:cNvSpPr txBox="1"/>
          <p:nvPr/>
        </p:nvSpPr>
        <p:spPr>
          <a:xfrm>
            <a:off x="1664729" y="2615447"/>
            <a:ext cx="1151085" cy="45935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38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1D4A77F-F1EF-2B4B-8945-1072CEED34A9}"/>
              </a:ext>
            </a:extLst>
          </p:cNvPr>
          <p:cNvSpPr txBox="1"/>
          <p:nvPr/>
        </p:nvSpPr>
        <p:spPr>
          <a:xfrm>
            <a:off x="9705064" y="2593342"/>
            <a:ext cx="1053221" cy="45935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38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DSA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BE5076E-1305-8E43-9842-0196E88793A1}"/>
              </a:ext>
            </a:extLst>
          </p:cNvPr>
          <p:cNvCxnSpPr/>
          <p:nvPr/>
        </p:nvCxnSpPr>
        <p:spPr>
          <a:xfrm>
            <a:off x="3300490" y="3055909"/>
            <a:ext cx="0" cy="3730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66CAD410-6E23-0C40-82A6-55A1214E5CB2}"/>
              </a:ext>
            </a:extLst>
          </p:cNvPr>
          <p:cNvCxnSpPr/>
          <p:nvPr/>
        </p:nvCxnSpPr>
        <p:spPr>
          <a:xfrm>
            <a:off x="5619985" y="3052049"/>
            <a:ext cx="0" cy="3730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6847B63F-310A-5A4A-8739-CFE5B43F1C5B}"/>
              </a:ext>
            </a:extLst>
          </p:cNvPr>
          <p:cNvCxnSpPr/>
          <p:nvPr/>
        </p:nvCxnSpPr>
        <p:spPr>
          <a:xfrm>
            <a:off x="8320292" y="3052049"/>
            <a:ext cx="0" cy="3730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77DA10E-1D9D-9245-9364-1130C1518EBD}"/>
              </a:ext>
            </a:extLst>
          </p:cNvPr>
          <p:cNvSpPr txBox="1"/>
          <p:nvPr/>
        </p:nvSpPr>
        <p:spPr>
          <a:xfrm>
            <a:off x="2318171" y="3603217"/>
            <a:ext cx="1964638" cy="5816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9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Irregular </a:t>
            </a:r>
            <a:r>
              <a:rPr lang="es-ES" sz="159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transposition</a:t>
            </a:r>
            <a:r>
              <a:rPr lang="es-ES" sz="159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F66FA2B-B4AB-B446-A63C-A81766C38E92}"/>
              </a:ext>
            </a:extLst>
          </p:cNvPr>
          <p:cNvSpPr txBox="1"/>
          <p:nvPr/>
        </p:nvSpPr>
        <p:spPr>
          <a:xfrm>
            <a:off x="4637666" y="3603217"/>
            <a:ext cx="1964638" cy="3370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9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Sectoral</a:t>
            </a:r>
            <a:r>
              <a:rPr lang="es-ES" sz="159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Rules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AA40581-71B9-504E-B89A-44CF0D9D9FC8}"/>
              </a:ext>
            </a:extLst>
          </p:cNvPr>
          <p:cNvSpPr txBox="1"/>
          <p:nvPr/>
        </p:nvSpPr>
        <p:spPr>
          <a:xfrm>
            <a:off x="7337973" y="3603217"/>
            <a:ext cx="1964638" cy="3370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9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ECJ </a:t>
            </a:r>
            <a:r>
              <a:rPr lang="es-ES" sz="159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decisions</a:t>
            </a:r>
            <a:endParaRPr lang="es-ES" sz="159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65484333-7C46-594E-AC9A-531C8BC52BFC}"/>
              </a:ext>
            </a:extLst>
          </p:cNvPr>
          <p:cNvCxnSpPr/>
          <p:nvPr/>
        </p:nvCxnSpPr>
        <p:spPr>
          <a:xfrm flipH="1">
            <a:off x="4797776" y="4060803"/>
            <a:ext cx="822208" cy="649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482AA00B-1C1E-9645-8FFC-15D30FA1A743}"/>
              </a:ext>
            </a:extLst>
          </p:cNvPr>
          <p:cNvCxnSpPr/>
          <p:nvPr/>
        </p:nvCxnSpPr>
        <p:spPr>
          <a:xfrm>
            <a:off x="5619985" y="4099407"/>
            <a:ext cx="796244" cy="610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2DE4B7A-129F-6744-9F6B-32DA25E77941}"/>
              </a:ext>
            </a:extLst>
          </p:cNvPr>
          <p:cNvSpPr txBox="1"/>
          <p:nvPr/>
        </p:nvSpPr>
        <p:spPr>
          <a:xfrm>
            <a:off x="3577446" y="4889361"/>
            <a:ext cx="1964637" cy="58169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9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 Directive art. 17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8BFAAEB-1CF9-FB41-AA24-CD96E089C1EA}"/>
              </a:ext>
            </a:extLst>
          </p:cNvPr>
          <p:cNvSpPr txBox="1"/>
          <p:nvPr/>
        </p:nvSpPr>
        <p:spPr>
          <a:xfrm>
            <a:off x="5667601" y="4887994"/>
            <a:ext cx="1964637" cy="58169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9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Audio-Visual Directive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D6A43BA-9F25-314D-A7BA-F9BEFEB85874}"/>
              </a:ext>
            </a:extLst>
          </p:cNvPr>
          <p:cNvSpPr txBox="1"/>
          <p:nvPr/>
        </p:nvSpPr>
        <p:spPr>
          <a:xfrm>
            <a:off x="5542083" y="1390603"/>
            <a:ext cx="2713269" cy="8263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9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es-ES" sz="159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ES" sz="159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es-ES" sz="159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ES" sz="159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endParaRPr lang="es-ES" sz="159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brir llave 22">
            <a:extLst>
              <a:ext uri="{FF2B5EF4-FFF2-40B4-BE49-F238E27FC236}">
                <a16:creationId xmlns:a16="http://schemas.microsoft.com/office/drawing/2014/main" id="{D9F355D6-7EF2-F04A-A047-49E770C65DB0}"/>
              </a:ext>
            </a:extLst>
          </p:cNvPr>
          <p:cNvSpPr/>
          <p:nvPr/>
        </p:nvSpPr>
        <p:spPr>
          <a:xfrm rot="5400000">
            <a:off x="6574183" y="836884"/>
            <a:ext cx="705363" cy="37561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sz="167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D034924-B0F2-DA40-91EF-B581D6D3AE24}"/>
              </a:ext>
            </a:extLst>
          </p:cNvPr>
          <p:cNvSpPr txBox="1"/>
          <p:nvPr/>
        </p:nvSpPr>
        <p:spPr>
          <a:xfrm>
            <a:off x="9697745" y="3457143"/>
            <a:ext cx="1053221" cy="45935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385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4E11508-7D1A-EC4D-959C-74A142BA5FC8}"/>
              </a:ext>
            </a:extLst>
          </p:cNvPr>
          <p:cNvSpPr txBox="1"/>
          <p:nvPr/>
        </p:nvSpPr>
        <p:spPr>
          <a:xfrm>
            <a:off x="1823798" y="2254576"/>
            <a:ext cx="668511" cy="3770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1493" tIns="41493" rIns="41493" bIns="41493" numCol="1" spcCol="38100" rtlCol="0" anchor="t">
            <a:spAutoFit/>
          </a:bodyPr>
          <a:lstStyle/>
          <a:p>
            <a:pPr algn="ctr" defTabSz="473256" hangingPunct="0"/>
            <a:r>
              <a:rPr lang="es-ES" sz="1906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  <a:sym typeface="Calibri"/>
              </a:rPr>
              <a:t>2000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642EEFD-0192-1A41-B9F6-4E49BAF66278}"/>
              </a:ext>
            </a:extLst>
          </p:cNvPr>
          <p:cNvSpPr txBox="1"/>
          <p:nvPr/>
        </p:nvSpPr>
        <p:spPr>
          <a:xfrm>
            <a:off x="9800267" y="2254576"/>
            <a:ext cx="950698" cy="3770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1493" tIns="41493" rIns="41493" bIns="41493" numCol="1" spcCol="38100" rtlCol="0" anchor="t">
            <a:spAutoFit/>
          </a:bodyPr>
          <a:lstStyle/>
          <a:p>
            <a:pPr algn="ctr" defTabSz="473256" hangingPunct="0"/>
            <a:r>
              <a:rPr lang="es-ES" sz="1906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  <a:sym typeface="Calibri"/>
              </a:rPr>
              <a:t>2020+</a:t>
            </a:r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6D6BC8E1-14A0-F54C-9165-46B2EE47BEC0}"/>
              </a:ext>
            </a:extLst>
          </p:cNvPr>
          <p:cNvCxnSpPr/>
          <p:nvPr/>
        </p:nvCxnSpPr>
        <p:spPr>
          <a:xfrm>
            <a:off x="9133114" y="3274119"/>
            <a:ext cx="0" cy="1775239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972575E2-79B3-824F-BAE9-A919891C5CAD}"/>
              </a:ext>
            </a:extLst>
          </p:cNvPr>
          <p:cNvSpPr txBox="1"/>
          <p:nvPr/>
        </p:nvSpPr>
        <p:spPr>
          <a:xfrm>
            <a:off x="8065019" y="5127380"/>
            <a:ext cx="1964637" cy="33701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9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P2B </a:t>
            </a:r>
            <a:r>
              <a:rPr lang="es-ES" sz="159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</a:t>
            </a:r>
            <a:endParaRPr lang="es-ES" sz="159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92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219200" y="490330"/>
            <a:ext cx="9793357" cy="47705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Key Issues to Consider for Harmonized Platform-</a:t>
            </a:r>
            <a:r>
              <a:rPr lang="en-GB" sz="2500" b="1" dirty="0" err="1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Centered</a:t>
            </a:r>
            <a:r>
              <a:rPr lang="en-GB" sz="2500" b="1" dirty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 Rules</a:t>
            </a: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1463221"/>
            <a:ext cx="6340267" cy="3695187"/>
            <a:chOff x="2274" y="1605"/>
            <a:chExt cx="7200" cy="4320"/>
          </a:xfrm>
        </p:grpSpPr>
        <p:sp>
          <p:nvSpPr>
            <p:cNvPr id="6" name="AutoShape 5"/>
            <p:cNvSpPr>
              <a:spLocks noChangeAspect="1" noChangeArrowheads="1"/>
            </p:cNvSpPr>
            <p:nvPr/>
          </p:nvSpPr>
          <p:spPr bwMode="auto">
            <a:xfrm>
              <a:off x="2274" y="1605"/>
              <a:ext cx="720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5491" y="1759"/>
              <a:ext cx="1072" cy="772"/>
            </a:xfrm>
            <a:prstGeom prst="ellipse">
              <a:avLst/>
            </a:prstGeom>
            <a:solidFill>
              <a:srgbClr val="0033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3193" y="3765"/>
              <a:ext cx="613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725" y="4691"/>
              <a:ext cx="613" cy="618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7023" y="4691"/>
              <a:ext cx="614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8555" y="3765"/>
              <a:ext cx="612" cy="617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_tradnl" altLang="es-ES_tradnl" sz="1800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3806" y="2531"/>
              <a:ext cx="1685" cy="1234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5185" y="2685"/>
              <a:ext cx="612" cy="1851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6257" y="2685"/>
              <a:ext cx="919" cy="1851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6717" y="2376"/>
              <a:ext cx="1838" cy="1389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3806" y="4382"/>
              <a:ext cx="766" cy="463"/>
            </a:xfrm>
            <a:prstGeom prst="line">
              <a:avLst/>
            </a:prstGeom>
            <a:noFill/>
            <a:ln w="57150" cmpd="thickThin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5491" y="5154"/>
              <a:ext cx="1379" cy="0"/>
            </a:xfrm>
            <a:prstGeom prst="line">
              <a:avLst/>
            </a:prstGeom>
            <a:noFill/>
            <a:ln w="76200" cmpd="tri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7789" y="4382"/>
              <a:ext cx="766" cy="463"/>
            </a:xfrm>
            <a:prstGeom prst="line">
              <a:avLst/>
            </a:prstGeom>
            <a:noFill/>
            <a:ln w="76200" cmpd="tri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3959" y="4074"/>
              <a:ext cx="3064" cy="617"/>
            </a:xfrm>
            <a:prstGeom prst="line">
              <a:avLst/>
            </a:prstGeom>
            <a:noFill/>
            <a:ln w="76200" cmpd="tri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5491" y="4074"/>
              <a:ext cx="2911" cy="771"/>
            </a:xfrm>
            <a:prstGeom prst="line">
              <a:avLst/>
            </a:prstGeom>
            <a:noFill/>
            <a:ln w="76200" cmpd="tri">
              <a:solidFill>
                <a:srgbClr val="0000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_tradnl"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21" name="CuadroTexto 20"/>
          <p:cNvSpPr txBox="1"/>
          <p:nvPr/>
        </p:nvSpPr>
        <p:spPr>
          <a:xfrm>
            <a:off x="5128245" y="1365944"/>
            <a:ext cx="67395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1). Legal concept of </a:t>
            </a:r>
            <a:r>
              <a:rPr lang="es-ES_tradnl" sz="2500" b="1" dirty="0" err="1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Platform</a:t>
            </a:r>
            <a:r>
              <a:rPr lang="es-ES_tradnl" sz="2500" b="1" dirty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 – hosting </a:t>
            </a:r>
            <a:r>
              <a:rPr lang="es-ES_tradnl" sz="2500" b="1" dirty="0" err="1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services</a:t>
            </a:r>
            <a:endParaRPr lang="es-ES_tradnl" sz="2500" b="1" dirty="0">
              <a:solidFill>
                <a:schemeClr val="accent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590CCF3-EE6E-9D43-A08A-9EA75144D6F9}"/>
              </a:ext>
            </a:extLst>
          </p:cNvPr>
          <p:cNvSpPr txBox="1"/>
          <p:nvPr/>
        </p:nvSpPr>
        <p:spPr>
          <a:xfrm>
            <a:off x="6379612" y="2091614"/>
            <a:ext cx="5346454" cy="258532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A). General concept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service-based</a:t>
            </a:r>
            <a:endParaRPr lang="es-ES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S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B). Concept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beyond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intermediary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providers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(ECD):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dissemination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unlimited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s-ES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C).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Purpose-specific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concepts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online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content-sharing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(DSM), video-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(AMSD), online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intermediation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(P2B), online 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platforms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s-ES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Tackling</a:t>
            </a:r>
            <a:r>
              <a:rPr lang="es-ES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</p:txBody>
      </p:sp>
      <p:sp>
        <p:nvSpPr>
          <p:cNvPr id="3" name="Flecha curvada hacia abajo 2">
            <a:extLst>
              <a:ext uri="{FF2B5EF4-FFF2-40B4-BE49-F238E27FC236}">
                <a16:creationId xmlns:a16="http://schemas.microsoft.com/office/drawing/2014/main" id="{262630CA-BA73-6C0C-BF48-D34B206063E5}"/>
              </a:ext>
            </a:extLst>
          </p:cNvPr>
          <p:cNvSpPr/>
          <p:nvPr/>
        </p:nvSpPr>
        <p:spPr>
          <a:xfrm rot="19407005">
            <a:off x="359082" y="1951417"/>
            <a:ext cx="2575791" cy="599588"/>
          </a:xfrm>
          <a:prstGeom prst="curved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2" name="Flecha abajo 21">
            <a:extLst>
              <a:ext uri="{FF2B5EF4-FFF2-40B4-BE49-F238E27FC236}">
                <a16:creationId xmlns:a16="http://schemas.microsoft.com/office/drawing/2014/main" id="{2556DD42-13F3-7554-67E0-96F862640077}"/>
              </a:ext>
            </a:extLst>
          </p:cNvPr>
          <p:cNvSpPr/>
          <p:nvPr/>
        </p:nvSpPr>
        <p:spPr>
          <a:xfrm>
            <a:off x="3175955" y="2387018"/>
            <a:ext cx="292100" cy="1367859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09337EB-3CEC-D929-526B-710C43340C6B}"/>
              </a:ext>
            </a:extLst>
          </p:cNvPr>
          <p:cNvSpPr txBox="1"/>
          <p:nvPr/>
        </p:nvSpPr>
        <p:spPr>
          <a:xfrm>
            <a:off x="682703" y="4840197"/>
            <a:ext cx="768308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b="1" dirty="0">
                <a:solidFill>
                  <a:schemeClr val="accent1"/>
                </a:solidFill>
                <a:latin typeface="Garamond" panose="02020404030301010803" pitchFamily="18" charset="0"/>
              </a:rPr>
              <a:t>‘online </a:t>
            </a:r>
            <a:r>
              <a:rPr lang="es-ES" sz="1600" b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platform</a:t>
            </a:r>
            <a:r>
              <a:rPr lang="es-ES" sz="1600" b="1" dirty="0">
                <a:solidFill>
                  <a:schemeClr val="accent1"/>
                </a:solidFill>
                <a:latin typeface="Garamond" panose="02020404030301010803" pitchFamily="18" charset="0"/>
              </a:rPr>
              <a:t>’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means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a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provider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a hosting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service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which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, at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request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a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recipient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service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stores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and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disseminates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to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public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information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unless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that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activity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is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a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minor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and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purely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ancillary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feature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another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service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b="1" i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or</a:t>
            </a:r>
            <a:r>
              <a:rPr lang="es-ES" sz="1600" b="1" i="1" dirty="0">
                <a:solidFill>
                  <a:schemeClr val="accent1"/>
                </a:solidFill>
                <a:latin typeface="Garamond" panose="02020404030301010803" pitchFamily="18" charset="0"/>
              </a:rPr>
              <a:t> a </a:t>
            </a:r>
            <a:r>
              <a:rPr lang="es-ES" sz="1600" b="1" i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minor</a:t>
            </a:r>
            <a:r>
              <a:rPr lang="es-ES" sz="1600" b="1" i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b="1" i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functionality</a:t>
            </a:r>
            <a:r>
              <a:rPr lang="es-ES" sz="1600" b="1" i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b="1" i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1600" b="1" i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b="1" i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1600" b="1" i="1" dirty="0">
                <a:solidFill>
                  <a:schemeClr val="accent1"/>
                </a:solidFill>
                <a:latin typeface="Garamond" panose="02020404030301010803" pitchFamily="18" charset="0"/>
              </a:rPr>
              <a:t> principal </a:t>
            </a:r>
            <a:r>
              <a:rPr lang="es-ES" sz="1600" b="1" i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service</a:t>
            </a:r>
            <a:r>
              <a:rPr lang="es-ES" sz="1600" b="1" i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and,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for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objective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and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technical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reasons</a:t>
            </a:r>
            <a:r>
              <a:rPr lang="es-ES" sz="1600" b="1" i="1" dirty="0">
                <a:solidFill>
                  <a:schemeClr val="accent1"/>
                </a:solidFill>
                <a:latin typeface="Garamond" panose="02020404030301010803" pitchFamily="18" charset="0"/>
              </a:rPr>
              <a:t>,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cannot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be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used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without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that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other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service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, and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integration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feature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b="1" i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or</a:t>
            </a:r>
            <a:r>
              <a:rPr lang="es-ES" sz="1600" b="1" i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b="1" i="1" dirty="0" err="1">
                <a:solidFill>
                  <a:schemeClr val="accent1"/>
                </a:solidFill>
                <a:latin typeface="Garamond" panose="02020404030301010803" pitchFamily="18" charset="0"/>
              </a:rPr>
              <a:t>functionality</a:t>
            </a:r>
            <a:r>
              <a:rPr lang="es-ES" sz="1600" b="1" i="1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into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other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service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is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not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a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means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to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circumvent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the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applicability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of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this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 </a:t>
            </a:r>
            <a:r>
              <a:rPr lang="es-ES" sz="1600" dirty="0" err="1">
                <a:solidFill>
                  <a:schemeClr val="accent1"/>
                </a:solidFill>
                <a:latin typeface="Garamond" panose="02020404030301010803" pitchFamily="18" charset="0"/>
              </a:rPr>
              <a:t>Regulation</a:t>
            </a:r>
            <a:r>
              <a:rPr lang="es-ES" sz="1600" dirty="0">
                <a:solidFill>
                  <a:schemeClr val="accent1"/>
                </a:solidFill>
                <a:latin typeface="Garamond" panose="02020404030301010803" pitchFamily="18" charset="0"/>
              </a:rPr>
              <a:t> 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76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285461" y="662608"/>
            <a:ext cx="9236765" cy="47705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Intermediary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Liability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Paradigm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in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Context</a:t>
            </a:r>
            <a:endParaRPr lang="es-ES_tradnl" sz="25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470989" y="1367347"/>
            <a:ext cx="8825947" cy="86177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Intermediary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Liability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Regime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– </a:t>
            </a:r>
          </a:p>
          <a:p>
            <a:pPr algn="ctr"/>
            <a:r>
              <a:rPr lang="es-ES_tradnl" sz="2500" b="1" i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Safe</a:t>
            </a:r>
            <a:r>
              <a:rPr lang="es-ES_tradnl" sz="2500" b="1" i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b="1" i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Harbour</a:t>
            </a:r>
            <a:r>
              <a:rPr lang="es-ES_tradnl" sz="2500" b="1" i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5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Provisions</a:t>
            </a:r>
            <a:r>
              <a:rPr lang="es-ES_tradnl" sz="25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2040835" y="2349499"/>
            <a:ext cx="7593495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2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Scope</a:t>
            </a:r>
            <a:r>
              <a:rPr lang="es-ES_tradnl" sz="22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of </a:t>
            </a:r>
            <a:r>
              <a:rPr lang="es-ES_tradnl" sz="22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application</a:t>
            </a:r>
            <a:r>
              <a:rPr lang="es-ES_tradnl" sz="22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– </a:t>
            </a:r>
          </a:p>
          <a:p>
            <a:pPr algn="ctr"/>
            <a:r>
              <a:rPr lang="es-ES_tradnl" sz="22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Legal concept of </a:t>
            </a:r>
            <a:r>
              <a:rPr lang="es-ES_tradnl" sz="22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Intermediary</a:t>
            </a:r>
            <a:r>
              <a:rPr lang="es-ES_tradnl" sz="22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/ </a:t>
            </a:r>
            <a:r>
              <a:rPr lang="es-ES_tradnl" sz="22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Service</a:t>
            </a:r>
            <a:r>
              <a:rPr lang="es-ES_tradnl" sz="22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2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Provider</a:t>
            </a:r>
            <a:endParaRPr lang="es-ES_tradnl" sz="22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Flecha doblada hacia arriba 7"/>
          <p:cNvSpPr/>
          <p:nvPr/>
        </p:nvSpPr>
        <p:spPr>
          <a:xfrm rot="10800000">
            <a:off x="3327400" y="3294819"/>
            <a:ext cx="2540000" cy="556591"/>
          </a:xfrm>
          <a:prstGeom prst="bentUp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Flecha doblada hacia arriba 10"/>
          <p:cNvSpPr/>
          <p:nvPr/>
        </p:nvSpPr>
        <p:spPr>
          <a:xfrm rot="10800000" flipH="1">
            <a:off x="5867401" y="3294821"/>
            <a:ext cx="2197100" cy="595508"/>
          </a:xfrm>
          <a:prstGeom prst="bentUpArrow">
            <a:avLst>
              <a:gd name="adj1" fmla="val 22867"/>
              <a:gd name="adj2" fmla="val 21801"/>
              <a:gd name="adj3" fmla="val 25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CuadroTexto 13"/>
          <p:cNvSpPr txBox="1"/>
          <p:nvPr/>
        </p:nvSpPr>
        <p:spPr>
          <a:xfrm>
            <a:off x="1803400" y="4007941"/>
            <a:ext cx="3289300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2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No general </a:t>
            </a:r>
            <a:r>
              <a:rPr lang="es-ES_tradnl" sz="22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obligation</a:t>
            </a:r>
            <a:r>
              <a:rPr lang="es-ES_tradnl" sz="22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to monitor 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6743700" y="4051300"/>
            <a:ext cx="4660900" cy="430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2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Knowledge</a:t>
            </a:r>
            <a:r>
              <a:rPr lang="es-ES_tradnl" sz="22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-and-</a:t>
            </a:r>
            <a:r>
              <a:rPr lang="es-ES_tradnl" sz="22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take</a:t>
            </a:r>
            <a:r>
              <a:rPr lang="es-ES_tradnl" sz="22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-</a:t>
            </a:r>
            <a:r>
              <a:rPr lang="es-ES_tradnl" sz="22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down</a:t>
            </a:r>
            <a:r>
              <a:rPr lang="es-ES_tradnl" sz="22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200" b="1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system</a:t>
            </a:r>
            <a:endParaRPr lang="es-ES_tradnl" sz="2200" b="1" dirty="0">
              <a:solidFill>
                <a:schemeClr val="bg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47700" y="4991100"/>
            <a:ext cx="53975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no general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obligation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on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providers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to monitor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the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information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which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they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transmit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or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store,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nor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a general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obligation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actively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to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seek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facts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or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circumstances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indicating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illegal</a:t>
            </a:r>
            <a:r>
              <a:rPr lang="es-ES_tradnl" sz="2000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activity</a:t>
            </a:r>
            <a:endParaRPr lang="es-ES_tradnl" sz="2000" b="1" dirty="0">
              <a:solidFill>
                <a:schemeClr val="accent1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493000" y="4749800"/>
            <a:ext cx="3568700" cy="40011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err="1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Knowledge</a:t>
            </a:r>
            <a:r>
              <a:rPr lang="es-ES_tradnl" sz="2000" b="1" dirty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or</a:t>
            </a:r>
            <a:r>
              <a:rPr lang="es-ES_tradnl" sz="2000" b="1" dirty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awareness</a:t>
            </a:r>
            <a:endParaRPr lang="es-ES_tradnl" sz="2000" b="1" dirty="0">
              <a:solidFill>
                <a:schemeClr val="accent2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188200" y="5486400"/>
            <a:ext cx="4216400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err="1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Act</a:t>
            </a:r>
            <a:r>
              <a:rPr lang="es-ES_tradnl" sz="2000" b="1" dirty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expeditiously</a:t>
            </a:r>
            <a:r>
              <a:rPr lang="es-ES_tradnl" sz="2000" b="1" dirty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 to </a:t>
            </a:r>
            <a:r>
              <a:rPr lang="es-ES_tradnl" sz="2000" b="1" dirty="0" err="1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remove</a:t>
            </a:r>
            <a:r>
              <a:rPr lang="es-ES_tradnl" sz="2000" b="1" dirty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or</a:t>
            </a:r>
            <a:r>
              <a:rPr lang="es-ES_tradnl" sz="2000" b="1" dirty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 to </a:t>
            </a:r>
            <a:r>
              <a:rPr lang="es-ES_tradnl" sz="2000" b="1" dirty="0" err="1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disable</a:t>
            </a:r>
            <a:r>
              <a:rPr lang="es-ES_tradnl" sz="2000" b="1" dirty="0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sz="2000" b="1" dirty="0" err="1">
                <a:solidFill>
                  <a:schemeClr val="accent2"/>
                </a:solidFill>
                <a:latin typeface="Garamond" charset="0"/>
                <a:ea typeface="Garamond" charset="0"/>
                <a:cs typeface="Garamond" charset="0"/>
              </a:rPr>
              <a:t>access</a:t>
            </a:r>
            <a:endParaRPr lang="es-ES_tradnl" sz="2000" b="1" dirty="0">
              <a:solidFill>
                <a:schemeClr val="accent2"/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0" name="Flecha abajo 9"/>
          <p:cNvSpPr/>
          <p:nvPr/>
        </p:nvSpPr>
        <p:spPr>
          <a:xfrm>
            <a:off x="9169400" y="4520287"/>
            <a:ext cx="464930" cy="166013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Flecha abajo 16"/>
          <p:cNvSpPr/>
          <p:nvPr/>
        </p:nvSpPr>
        <p:spPr>
          <a:xfrm>
            <a:off x="9182100" y="5256887"/>
            <a:ext cx="464930" cy="166013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CuadroTexto 15"/>
          <p:cNvSpPr txBox="1"/>
          <p:nvPr/>
        </p:nvSpPr>
        <p:spPr>
          <a:xfrm>
            <a:off x="7262193" y="6362700"/>
            <a:ext cx="32235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500" i="1" dirty="0">
                <a:latin typeface="Garamond" charset="0"/>
                <a:ea typeface="Garamond" charset="0"/>
                <a:cs typeface="Garamond" charset="0"/>
              </a:rPr>
              <a:t>© Teresa Rodríguez de las Heras </a:t>
            </a:r>
            <a:r>
              <a:rPr lang="de-DE" sz="1500" i="1" dirty="0" err="1">
                <a:latin typeface="Garamond" charset="0"/>
                <a:ea typeface="Garamond" charset="0"/>
                <a:cs typeface="Garamond" charset="0"/>
              </a:rPr>
              <a:t>Ballell</a:t>
            </a:r>
            <a:endParaRPr lang="es-ES_tradnl" sz="1500" i="1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04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38200" y="774700"/>
            <a:ext cx="35179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NO DUTY TO SUPERVISE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686300" y="774700"/>
            <a:ext cx="2844800" cy="40011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KNOWLEDGE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013700" y="774700"/>
            <a:ext cx="3517900" cy="400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CONTROL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39800" y="1651000"/>
            <a:ext cx="32639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NO general </a:t>
            </a:r>
            <a:r>
              <a:rPr lang="es-ES_tradnl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duty</a:t>
            </a:r>
            <a:r>
              <a:rPr lang="es-ES_tradnl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to</a:t>
            </a:r>
            <a:r>
              <a:rPr lang="es-ES_tradnl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supervise</a:t>
            </a:r>
          </a:p>
        </p:txBody>
      </p:sp>
      <p:sp>
        <p:nvSpPr>
          <p:cNvPr id="6" name="Flecha curva 5"/>
          <p:cNvSpPr/>
          <p:nvPr/>
        </p:nvSpPr>
        <p:spPr>
          <a:xfrm rot="10800000">
            <a:off x="4267200" y="1651000"/>
            <a:ext cx="1511300" cy="2286000"/>
          </a:xfrm>
          <a:prstGeom prst="bentArrow">
            <a:avLst>
              <a:gd name="adj1" fmla="val 8761"/>
              <a:gd name="adj2" fmla="val 13889"/>
              <a:gd name="adj3" fmla="val 18162"/>
              <a:gd name="adj4" fmla="val 4375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2" name="Flecha curva 11"/>
          <p:cNvSpPr/>
          <p:nvPr/>
        </p:nvSpPr>
        <p:spPr>
          <a:xfrm rot="10800000" flipH="1">
            <a:off x="6324600" y="1651000"/>
            <a:ext cx="1524000" cy="1485900"/>
          </a:xfrm>
          <a:prstGeom prst="bentArrow">
            <a:avLst>
              <a:gd name="adj1" fmla="val 8761"/>
              <a:gd name="adj2" fmla="val 13889"/>
              <a:gd name="adj3" fmla="val 18162"/>
              <a:gd name="adj4" fmla="val 4375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371600" y="3393838"/>
            <a:ext cx="2832100" cy="64633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‘</a:t>
            </a:r>
            <a:r>
              <a:rPr lang="es-ES_tradn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Advance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knowledge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’ – </a:t>
            </a:r>
            <a:r>
              <a:rPr lang="es-ES_tradn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content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management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</a:p>
        </p:txBody>
      </p:sp>
      <p:pic>
        <p:nvPicPr>
          <p:cNvPr id="17" name="Imagen 16" descr="Captura de pantalla 2012-10-15 a la(s) 10.34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849" y="4140200"/>
            <a:ext cx="3032794" cy="2324100"/>
          </a:xfrm>
          <a:prstGeom prst="rect">
            <a:avLst/>
          </a:prstGeom>
        </p:spPr>
      </p:pic>
      <p:sp>
        <p:nvSpPr>
          <p:cNvPr id="18" name="Flecha curvada hacia la izquierda 17"/>
          <p:cNvSpPr/>
          <p:nvPr/>
        </p:nvSpPr>
        <p:spPr>
          <a:xfrm rot="1520999">
            <a:off x="9109249" y="1478697"/>
            <a:ext cx="1447345" cy="4356100"/>
          </a:xfrm>
          <a:prstGeom prst="curvedLeft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7262193" y="6362700"/>
            <a:ext cx="32235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500" i="1" dirty="0">
                <a:latin typeface="Garamond" charset="0"/>
                <a:ea typeface="Garamond" charset="0"/>
                <a:cs typeface="Garamond" charset="0"/>
              </a:rPr>
              <a:t>© Teresa Rodríguez de las Heras </a:t>
            </a:r>
            <a:r>
              <a:rPr lang="de-DE" sz="1500" i="1" dirty="0" err="1">
                <a:latin typeface="Garamond" charset="0"/>
                <a:ea typeface="Garamond" charset="0"/>
                <a:cs typeface="Garamond" charset="0"/>
              </a:rPr>
              <a:t>Ballell</a:t>
            </a:r>
            <a:endParaRPr lang="es-ES_tradnl" sz="1500" i="1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7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aptura de pantalla 2012-10-15 a la(s) 10.34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772" y="0"/>
            <a:ext cx="8949229" cy="6858000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1721556" y="4388557"/>
            <a:ext cx="5658556" cy="1185333"/>
          </a:xfrm>
          <a:prstGeom prst="ellipse">
            <a:avLst/>
          </a:prstGeom>
          <a:noFill/>
          <a:ln w="38100" cmpd="sng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61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echa curva 5"/>
          <p:cNvSpPr/>
          <p:nvPr/>
        </p:nvSpPr>
        <p:spPr>
          <a:xfrm rot="10800000">
            <a:off x="4267200" y="1651000"/>
            <a:ext cx="1511300" cy="1485900"/>
          </a:xfrm>
          <a:prstGeom prst="bentArrow">
            <a:avLst>
              <a:gd name="adj1" fmla="val 8761"/>
              <a:gd name="adj2" fmla="val 13889"/>
              <a:gd name="adj3" fmla="val 18162"/>
              <a:gd name="adj4" fmla="val 4375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2" name="Flecha curva 11"/>
          <p:cNvSpPr/>
          <p:nvPr/>
        </p:nvSpPr>
        <p:spPr>
          <a:xfrm rot="10800000" flipH="1">
            <a:off x="6324600" y="1651000"/>
            <a:ext cx="1524000" cy="2150270"/>
          </a:xfrm>
          <a:prstGeom prst="bentArrow">
            <a:avLst>
              <a:gd name="adj1" fmla="val 8761"/>
              <a:gd name="adj2" fmla="val 13889"/>
              <a:gd name="adj3" fmla="val 18162"/>
              <a:gd name="adj4" fmla="val 4375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571750" y="3431938"/>
            <a:ext cx="2832100" cy="646331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‘</a:t>
            </a:r>
            <a:r>
              <a:rPr lang="es-ES_tradn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Advance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knowledge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’ – </a:t>
            </a:r>
            <a:r>
              <a:rPr lang="es-ES_tradn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content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management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483600" y="3431938"/>
            <a:ext cx="2832100" cy="3693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Notice-based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removal</a:t>
            </a:r>
            <a:endParaRPr lang="es-ES_tradnl" b="1" dirty="0">
              <a:solidFill>
                <a:schemeClr val="tx1">
                  <a:lumMod val="65000"/>
                  <a:lumOff val="3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482" y="4087831"/>
            <a:ext cx="5210236" cy="259236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56107DB-54F4-CEFB-82EE-B4959F352065}"/>
              </a:ext>
            </a:extLst>
          </p:cNvPr>
          <p:cNvSpPr txBox="1"/>
          <p:nvPr/>
        </p:nvSpPr>
        <p:spPr>
          <a:xfrm>
            <a:off x="838200" y="774700"/>
            <a:ext cx="35179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NO DUTY TO SUPERVISE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18C2927-6B04-BA00-C3D2-23495A0F8192}"/>
              </a:ext>
            </a:extLst>
          </p:cNvPr>
          <p:cNvSpPr txBox="1"/>
          <p:nvPr/>
        </p:nvSpPr>
        <p:spPr>
          <a:xfrm>
            <a:off x="4686300" y="774700"/>
            <a:ext cx="2844800" cy="40011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KNOWLEDGE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A8A84DF-BC1A-68A3-834D-D34837B436F9}"/>
              </a:ext>
            </a:extLst>
          </p:cNvPr>
          <p:cNvSpPr txBox="1"/>
          <p:nvPr/>
        </p:nvSpPr>
        <p:spPr>
          <a:xfrm>
            <a:off x="8013700" y="774700"/>
            <a:ext cx="3517900" cy="4001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CONTROL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82C7C32-09C0-0468-A8F2-54A4C0D1BEB0}"/>
              </a:ext>
            </a:extLst>
          </p:cNvPr>
          <p:cNvSpPr txBox="1"/>
          <p:nvPr/>
        </p:nvSpPr>
        <p:spPr>
          <a:xfrm>
            <a:off x="939800" y="1651000"/>
            <a:ext cx="32639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NO general </a:t>
            </a:r>
            <a:r>
              <a:rPr lang="es-ES_tradnl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duty</a:t>
            </a:r>
            <a:r>
              <a:rPr lang="es-ES_tradnl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s-ES_tradnl" b="1" dirty="0" err="1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to</a:t>
            </a:r>
            <a:r>
              <a:rPr lang="es-ES_tradnl" b="1" dirty="0">
                <a:solidFill>
                  <a:schemeClr val="accent1"/>
                </a:solidFill>
                <a:latin typeface="Garamond" charset="0"/>
                <a:ea typeface="Garamond" charset="0"/>
                <a:cs typeface="Garamond" charset="0"/>
              </a:rPr>
              <a:t> supervise</a:t>
            </a:r>
          </a:p>
        </p:txBody>
      </p:sp>
    </p:spTree>
    <p:extLst>
      <p:ext uri="{BB962C8B-B14F-4D97-AF65-F5344CB8AC3E}">
        <p14:creationId xmlns:p14="http://schemas.microsoft.com/office/powerpoint/2010/main" val="384811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2012-10-15 a la(s) 10.21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144000" cy="6618111"/>
          </a:xfrm>
          <a:prstGeom prst="rect">
            <a:avLst/>
          </a:prstGeom>
        </p:spPr>
      </p:pic>
      <p:cxnSp>
        <p:nvCxnSpPr>
          <p:cNvPr id="7" name="Conector recto de flecha 6"/>
          <p:cNvCxnSpPr/>
          <p:nvPr/>
        </p:nvCxnSpPr>
        <p:spPr>
          <a:xfrm flipH="1">
            <a:off x="4515557" y="903112"/>
            <a:ext cx="4586111" cy="366889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Elipse 7"/>
          <p:cNvSpPr/>
          <p:nvPr/>
        </p:nvSpPr>
        <p:spPr>
          <a:xfrm>
            <a:off x="5969001" y="3259667"/>
            <a:ext cx="3443111" cy="2116666"/>
          </a:xfrm>
          <a:prstGeom prst="ellipse">
            <a:avLst/>
          </a:prstGeom>
          <a:noFill/>
          <a:ln w="3810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Conector recto de flecha 9"/>
          <p:cNvCxnSpPr/>
          <p:nvPr/>
        </p:nvCxnSpPr>
        <p:spPr>
          <a:xfrm flipH="1">
            <a:off x="7140223" y="903112"/>
            <a:ext cx="1961444" cy="2017889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62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883</Words>
  <Application>Microsoft Office PowerPoint</Application>
  <PresentationFormat>Szélesvásznú</PresentationFormat>
  <Paragraphs>110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Garamond</vt:lpstr>
      <vt:lpstr>Times New Roman</vt:lpstr>
      <vt:lpstr>Tema de Office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IJIG</cp:lastModifiedBy>
  <cp:revision>63</cp:revision>
  <cp:lastPrinted>2020-09-28T18:40:50Z</cp:lastPrinted>
  <dcterms:created xsi:type="dcterms:W3CDTF">2017-07-04T08:49:50Z</dcterms:created>
  <dcterms:modified xsi:type="dcterms:W3CDTF">2023-04-24T05:35:39Z</dcterms:modified>
</cp:coreProperties>
</file>